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7" r:id="rId2"/>
    <p:sldId id="268" r:id="rId3"/>
    <p:sldId id="269" r:id="rId4"/>
    <p:sldId id="270" r:id="rId5"/>
    <p:sldId id="271" r:id="rId6"/>
    <p:sldId id="272" r:id="rId7"/>
    <p:sldId id="273" r:id="rId8"/>
    <p:sldId id="274" r:id="rId9"/>
    <p:sldId id="275" r:id="rId10"/>
    <p:sldId id="276" r:id="rId11"/>
  </p:sldIdLst>
  <p:sldSz cx="18288000" cy="10287000"/>
  <p:notesSz cx="6858000" cy="9144000"/>
  <p:embeddedFontLst>
    <p:embeddedFont>
      <p:font typeface="Canva Sans" panose="020B0503030501040103" pitchFamily="34" charset="0"/>
      <p:regular r:id="rId12"/>
    </p:embeddedFont>
    <p:embeddedFont>
      <p:font typeface="DM Sans" pitchFamily="2" charset="0"/>
      <p:regular r:id="rId13"/>
    </p:embeddedFont>
    <p:embeddedFont>
      <p:font typeface="DM Sans Bold" pitchFamily="2" charset="0"/>
      <p:regular r:id="rId14"/>
    </p:embeddedFont>
    <p:embeddedFont>
      <p:font typeface="DM Sans Bold Italics" pitchFamily="2" charset="0"/>
      <p:regular r:id="rId15"/>
    </p:embeddedFont>
    <p:embeddedFont>
      <p:font typeface="DM Sans Italics" pitchFamily="2" charset="0"/>
      <p:regular r:id="rId16"/>
    </p:embeddedFont>
    <p:embeddedFont>
      <p:font typeface="Now Bold" pitchFamily="2" charset="0"/>
      <p:regular r:id="rId17"/>
    </p:embeddedFont>
    <p:embeddedFont>
      <p:font typeface="Touvlo" panose="020B0604030403020204" pitchFamily="34" charset="0"/>
      <p:regular r:id="rId18"/>
    </p:embeddedFont>
    <p:embeddedFont>
      <p:font typeface="Touvlo Bold" panose="020B0804030403020204" pitchFamily="34" charset="0"/>
      <p:regular r:id="rId19"/>
    </p:embeddedFont>
    <p:embeddedFont>
      <p:font typeface="Touvlo Bold Italics" panose="020B0804030403090204" pitchFamily="34" charset="0"/>
      <p:regular r:id="rId20"/>
    </p:embeddedFont>
    <p:embeddedFont>
      <p:font typeface="Touvlo Italics" panose="020B0604030403090204" pitchFamily="3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font" Target="fonts/font7.fntdata" /><Relationship Id="rId3" Type="http://schemas.openxmlformats.org/officeDocument/2006/relationships/slide" Target="slides/slide2.xml" /><Relationship Id="rId21" Type="http://schemas.openxmlformats.org/officeDocument/2006/relationships/font" Target="fonts/font10.fntdata"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font" Target="fonts/font6.fntdata"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font" Target="fonts/font5.fntdata" /><Relationship Id="rId20" Type="http://schemas.openxmlformats.org/officeDocument/2006/relationships/font" Target="fonts/font9.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font" Target="fonts/font4.fntdata"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7" Type="http://schemas.openxmlformats.org/officeDocument/2006/relationships/image" Target="../media/image6.pn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8" Type="http://schemas.openxmlformats.org/officeDocument/2006/relationships/image" Target="../media/image39.svg" /><Relationship Id="rId3" Type="http://schemas.openxmlformats.org/officeDocument/2006/relationships/image" Target="../media/image34.svg" /><Relationship Id="rId7" Type="http://schemas.openxmlformats.org/officeDocument/2006/relationships/image" Target="../media/image38.png" /><Relationship Id="rId12" Type="http://schemas.openxmlformats.org/officeDocument/2006/relationships/image" Target="../media/image19.svg" /><Relationship Id="rId2" Type="http://schemas.openxmlformats.org/officeDocument/2006/relationships/image" Target="../media/image33.png" /><Relationship Id="rId1" Type="http://schemas.openxmlformats.org/officeDocument/2006/relationships/slideLayout" Target="../slideLayouts/slideLayout7.xml" /><Relationship Id="rId6" Type="http://schemas.openxmlformats.org/officeDocument/2006/relationships/image" Target="../media/image37.svg" /><Relationship Id="rId11" Type="http://schemas.openxmlformats.org/officeDocument/2006/relationships/image" Target="../media/image18.png" /><Relationship Id="rId5" Type="http://schemas.openxmlformats.org/officeDocument/2006/relationships/image" Target="../media/image36.png" /><Relationship Id="rId10" Type="http://schemas.openxmlformats.org/officeDocument/2006/relationships/image" Target="../media/image41.svg" /><Relationship Id="rId4" Type="http://schemas.openxmlformats.org/officeDocument/2006/relationships/image" Target="../media/image35.jpeg" /><Relationship Id="rId9" Type="http://schemas.openxmlformats.org/officeDocument/2006/relationships/image" Target="../media/image40.png"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image" Target="../media/image7.jpeg" /><Relationship Id="rId5" Type="http://schemas.openxmlformats.org/officeDocument/2006/relationships/image" Target="../media/image4.sv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Layout" Target="../slideLayouts/slideLayout7.xml" /><Relationship Id="rId5" Type="http://schemas.openxmlformats.org/officeDocument/2006/relationships/image" Target="../media/image11.png" /><Relationship Id="rId4" Type="http://schemas.openxmlformats.org/officeDocument/2006/relationships/image" Target="../media/image10.png" /></Relationships>
</file>

<file path=ppt/slides/_rels/slide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8.jpeg" /><Relationship Id="rId1" Type="http://schemas.openxmlformats.org/officeDocument/2006/relationships/slideLayout" Target="../slideLayouts/slideLayout7.xml" /><Relationship Id="rId5" Type="http://schemas.openxmlformats.org/officeDocument/2006/relationships/image" Target="../media/image14.png" /><Relationship Id="rId4" Type="http://schemas.openxmlformats.org/officeDocument/2006/relationships/image" Target="../media/image13.png" /></Relationships>
</file>

<file path=ppt/slides/_rels/slide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jpeg" /><Relationship Id="rId1" Type="http://schemas.openxmlformats.org/officeDocument/2006/relationships/slideLayout" Target="../slideLayouts/slideLayout7.xml" /><Relationship Id="rId6" Type="http://schemas.openxmlformats.org/officeDocument/2006/relationships/image" Target="../media/image19.svg" /><Relationship Id="rId5" Type="http://schemas.openxmlformats.org/officeDocument/2006/relationships/image" Target="../media/image18.png" /><Relationship Id="rId4" Type="http://schemas.openxmlformats.org/officeDocument/2006/relationships/image" Target="../media/image17.svg" /></Relationships>
</file>

<file path=ppt/slides/_rels/slide7.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8.jpeg" /><Relationship Id="rId1" Type="http://schemas.openxmlformats.org/officeDocument/2006/relationships/slideLayout" Target="../slideLayouts/slideLayout7.xml" /><Relationship Id="rId6" Type="http://schemas.openxmlformats.org/officeDocument/2006/relationships/image" Target="../media/image23.svg" /><Relationship Id="rId5" Type="http://schemas.openxmlformats.org/officeDocument/2006/relationships/image" Target="../media/image22.png" /><Relationship Id="rId4" Type="http://schemas.openxmlformats.org/officeDocument/2006/relationships/image" Target="../media/image21.svg" /></Relationships>
</file>

<file path=ppt/slides/_rels/slide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jpeg" /><Relationship Id="rId1" Type="http://schemas.openxmlformats.org/officeDocument/2006/relationships/slideLayout" Target="../slideLayouts/slideLayout7.xml" /><Relationship Id="rId6" Type="http://schemas.openxmlformats.org/officeDocument/2006/relationships/image" Target="../media/image28.svg" /><Relationship Id="rId5" Type="http://schemas.openxmlformats.org/officeDocument/2006/relationships/image" Target="../media/image27.png" /><Relationship Id="rId4" Type="http://schemas.openxmlformats.org/officeDocument/2006/relationships/image" Target="../media/image26.svg" /></Relationships>
</file>

<file path=ppt/slides/_rels/slide9.xml.rels><?xml version="1.0" encoding="UTF-8" standalone="yes"?>
<Relationships xmlns="http://schemas.openxmlformats.org/package/2006/relationships"><Relationship Id="rId3" Type="http://schemas.openxmlformats.org/officeDocument/2006/relationships/image" Target="../media/image30.svg" /><Relationship Id="rId2" Type="http://schemas.openxmlformats.org/officeDocument/2006/relationships/image" Target="../media/image29.png" /><Relationship Id="rId1" Type="http://schemas.openxmlformats.org/officeDocument/2006/relationships/slideLayout" Target="../slideLayouts/slideLayout7.xml" /><Relationship Id="rId5" Type="http://schemas.openxmlformats.org/officeDocument/2006/relationships/image" Target="../media/image32.svg" /><Relationship Id="rId4" Type="http://schemas.openxmlformats.org/officeDocument/2006/relationships/image" Target="../media/image31.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645905" y="-166428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66428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14358" y="782094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861494" y="6172200"/>
            <a:ext cx="3426506" cy="4114800"/>
          </a:xfrm>
          <a:custGeom>
            <a:avLst/>
            <a:gdLst/>
            <a:ahLst/>
            <a:cxnLst/>
            <a:rect l="l" t="t" r="r" b="b"/>
            <a:pathLst>
              <a:path w="3426506" h="4114800">
                <a:moveTo>
                  <a:pt x="0" y="0"/>
                </a:moveTo>
                <a:lnTo>
                  <a:pt x="3426506" y="0"/>
                </a:lnTo>
                <a:lnTo>
                  <a:pt x="342650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501028" y="3827179"/>
            <a:ext cx="9250750" cy="5906950"/>
          </a:xfrm>
          <a:custGeom>
            <a:avLst/>
            <a:gdLst/>
            <a:ahLst/>
            <a:cxnLst/>
            <a:rect l="l" t="t" r="r" b="b"/>
            <a:pathLst>
              <a:path w="9250750" h="5906950">
                <a:moveTo>
                  <a:pt x="0" y="0"/>
                </a:moveTo>
                <a:lnTo>
                  <a:pt x="9250750" y="0"/>
                </a:lnTo>
                <a:lnTo>
                  <a:pt x="9250750" y="5906950"/>
                </a:lnTo>
                <a:lnTo>
                  <a:pt x="0" y="5906950"/>
                </a:lnTo>
                <a:lnTo>
                  <a:pt x="0" y="0"/>
                </a:lnTo>
                <a:close/>
              </a:path>
            </a:pathLst>
          </a:custGeom>
          <a:blipFill>
            <a:blip r:embed="rId6"/>
            <a:stretch>
              <a:fillRect t="-6762" r="-111156" b="-79249"/>
            </a:stretch>
          </a:blipFill>
        </p:spPr>
      </p:sp>
      <p:sp>
        <p:nvSpPr>
          <p:cNvPr id="7" name="Freeform 7"/>
          <p:cNvSpPr/>
          <p:nvPr/>
        </p:nvSpPr>
        <p:spPr>
          <a:xfrm>
            <a:off x="748930" y="3785548"/>
            <a:ext cx="7377021" cy="5948581"/>
          </a:xfrm>
          <a:custGeom>
            <a:avLst/>
            <a:gdLst/>
            <a:ahLst/>
            <a:cxnLst/>
            <a:rect l="l" t="t" r="r" b="b"/>
            <a:pathLst>
              <a:path w="7377021" h="5948581">
                <a:moveTo>
                  <a:pt x="0" y="0"/>
                </a:moveTo>
                <a:lnTo>
                  <a:pt x="7377020" y="0"/>
                </a:lnTo>
                <a:lnTo>
                  <a:pt x="7377020" y="5948581"/>
                </a:lnTo>
                <a:lnTo>
                  <a:pt x="0" y="5948581"/>
                </a:lnTo>
                <a:lnTo>
                  <a:pt x="0" y="0"/>
                </a:lnTo>
                <a:close/>
              </a:path>
            </a:pathLst>
          </a:custGeom>
          <a:blipFill>
            <a:blip r:embed="rId7"/>
            <a:stretch>
              <a:fillRect t="-15686" r="-135361" b="-48495"/>
            </a:stretch>
          </a:blipFill>
        </p:spPr>
      </p:sp>
      <p:sp>
        <p:nvSpPr>
          <p:cNvPr id="8" name="TextBox 8"/>
          <p:cNvSpPr txBox="1"/>
          <p:nvPr/>
        </p:nvSpPr>
        <p:spPr>
          <a:xfrm>
            <a:off x="748930" y="1365215"/>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1. PAYROLL PROCESSED (PAYROLL RUN)</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9" name="TextBox 9"/>
          <p:cNvSpPr txBox="1"/>
          <p:nvPr/>
        </p:nvSpPr>
        <p:spPr>
          <a:xfrm>
            <a:off x="1071280" y="2407144"/>
            <a:ext cx="15503467" cy="1420036"/>
          </a:xfrm>
          <a:prstGeom prst="rect">
            <a:avLst/>
          </a:prstGeom>
        </p:spPr>
        <p:txBody>
          <a:bodyPr lIns="0" tIns="0" rIns="0" bIns="0" rtlCol="0" anchor="t">
            <a:spAutoFit/>
          </a:bodyPr>
          <a:lstStyle/>
          <a:p>
            <a:pPr algn="ctr">
              <a:lnSpc>
                <a:spcPts val="2870"/>
              </a:lnSpc>
            </a:pPr>
            <a:r>
              <a:rPr lang="en-US" sz="2079">
                <a:solidFill>
                  <a:srgbClr val="FFFFFF"/>
                </a:solidFill>
                <a:latin typeface="DM Sans"/>
                <a:ea typeface="DM Sans"/>
                <a:cs typeface="DM Sans"/>
                <a:sym typeface="DM Sans"/>
              </a:rPr>
              <a:t>"A payroll run is the process of calculating employee salaries based on the requested period, taking into account any changes made to monthly elements for each employee."</a:t>
            </a:r>
          </a:p>
          <a:p>
            <a:pPr algn="ctr">
              <a:lnSpc>
                <a:spcPts val="2781"/>
              </a:lnSpc>
            </a:pPr>
            <a:endParaRPr lang="en-US" sz="2079">
              <a:solidFill>
                <a:srgbClr val="FFFFFF"/>
              </a:solidFill>
              <a:latin typeface="DM Sans"/>
              <a:ea typeface="DM Sans"/>
              <a:cs typeface="DM Sans"/>
              <a:sym typeface="DM Sans"/>
            </a:endParaRPr>
          </a:p>
          <a:p>
            <a:pPr algn="ctr">
              <a:lnSpc>
                <a:spcPts val="2781"/>
              </a:lnSpc>
              <a:spcBef>
                <a:spcPct val="0"/>
              </a:spcBef>
            </a:pPr>
            <a:endParaRPr lang="en-US" sz="2079">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962082" y="0"/>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255514" y="5730689"/>
            <a:ext cx="9364819" cy="617560"/>
          </a:xfrm>
          <a:prstGeom prst="rect">
            <a:avLst/>
          </a:prstGeom>
        </p:spPr>
        <p:txBody>
          <a:bodyPr lIns="0" tIns="0" rIns="0" bIns="0" rtlCol="0" anchor="t">
            <a:spAutoFit/>
          </a:bodyPr>
          <a:lstStyle/>
          <a:p>
            <a:pPr marL="0" lvl="0" indent="0" algn="l">
              <a:lnSpc>
                <a:spcPts val="5099"/>
              </a:lnSpc>
              <a:spcBef>
                <a:spcPct val="0"/>
              </a:spcBef>
            </a:pPr>
            <a:r>
              <a:rPr lang="en-US" sz="3695" b="1">
                <a:solidFill>
                  <a:srgbClr val="4BD1FB"/>
                </a:solidFill>
                <a:latin typeface="DM Sans Bold"/>
                <a:ea typeface="DM Sans Bold"/>
                <a:cs typeface="DM Sans Bold"/>
                <a:sym typeface="DM Sans Bold"/>
              </a:rPr>
              <a:t>Connect with us.</a:t>
            </a:r>
          </a:p>
        </p:txBody>
      </p:sp>
      <p:sp>
        <p:nvSpPr>
          <p:cNvPr id="6" name="TextBox 6"/>
          <p:cNvSpPr txBox="1"/>
          <p:nvPr/>
        </p:nvSpPr>
        <p:spPr>
          <a:xfrm>
            <a:off x="2255514" y="2560121"/>
            <a:ext cx="10434893" cy="1438126"/>
          </a:xfrm>
          <a:prstGeom prst="rect">
            <a:avLst/>
          </a:prstGeom>
        </p:spPr>
        <p:txBody>
          <a:bodyPr lIns="0" tIns="0" rIns="0" bIns="0" rtlCol="0" anchor="t">
            <a:spAutoFit/>
          </a:bodyPr>
          <a:lstStyle/>
          <a:p>
            <a:pPr marL="0" lvl="0" indent="0" algn="ctr">
              <a:lnSpc>
                <a:spcPts val="5783"/>
              </a:lnSpc>
            </a:pPr>
            <a:r>
              <a:rPr lang="en-US" sz="4130" b="1" spc="251">
                <a:solidFill>
                  <a:srgbClr val="FFFFFF"/>
                </a:solidFill>
                <a:latin typeface="Now Bold"/>
                <a:ea typeface="Now Bold"/>
                <a:cs typeface="Now Bold"/>
                <a:sym typeface="Now Bold"/>
              </a:rPr>
              <a:t>Thank you for your time and attention!</a:t>
            </a:r>
          </a:p>
        </p:txBody>
      </p:sp>
      <p:sp>
        <p:nvSpPr>
          <p:cNvPr id="7" name="TextBox 7"/>
          <p:cNvSpPr txBox="1"/>
          <p:nvPr/>
        </p:nvSpPr>
        <p:spPr>
          <a:xfrm>
            <a:off x="3515016" y="1188867"/>
            <a:ext cx="1810574" cy="675207"/>
          </a:xfrm>
          <a:prstGeom prst="rect">
            <a:avLst/>
          </a:prstGeom>
        </p:spPr>
        <p:txBody>
          <a:bodyPr lIns="0" tIns="0" rIns="0" bIns="0" rtlCol="0" anchor="t">
            <a:spAutoFit/>
          </a:bodyPr>
          <a:lstStyle/>
          <a:p>
            <a:pPr algn="l">
              <a:lnSpc>
                <a:spcPts val="2666"/>
              </a:lnSpc>
            </a:pPr>
            <a:r>
              <a:rPr lang="en-US" sz="2167" i="1" spc="-43">
                <a:solidFill>
                  <a:srgbClr val="56AEFF"/>
                </a:solidFill>
                <a:latin typeface="DM Sans Italics"/>
                <a:ea typeface="DM Sans Italics"/>
                <a:cs typeface="DM Sans Italics"/>
                <a:sym typeface="DM Sans Italics"/>
              </a:rPr>
              <a:t>Pioneers</a:t>
            </a:r>
          </a:p>
          <a:p>
            <a:pPr algn="l">
              <a:lnSpc>
                <a:spcPts val="2666"/>
              </a:lnSpc>
            </a:pPr>
            <a:endParaRPr lang="en-US" sz="2167" i="1" spc="-43">
              <a:solidFill>
                <a:srgbClr val="56AEFF"/>
              </a:solidFill>
              <a:latin typeface="DM Sans Italics"/>
              <a:ea typeface="DM Sans Italics"/>
              <a:cs typeface="DM Sans Italics"/>
              <a:sym typeface="DM Sans Italics"/>
            </a:endParaRPr>
          </a:p>
        </p:txBody>
      </p:sp>
      <p:sp>
        <p:nvSpPr>
          <p:cNvPr id="8" name="Freeform 8"/>
          <p:cNvSpPr/>
          <p:nvPr/>
        </p:nvSpPr>
        <p:spPr>
          <a:xfrm>
            <a:off x="2471959" y="1028700"/>
            <a:ext cx="720510" cy="835374"/>
          </a:xfrm>
          <a:custGeom>
            <a:avLst/>
            <a:gdLst/>
            <a:ahLst/>
            <a:cxnLst/>
            <a:rect l="l" t="t" r="r" b="b"/>
            <a:pathLst>
              <a:path w="720510" h="835374">
                <a:moveTo>
                  <a:pt x="0" y="0"/>
                </a:moveTo>
                <a:lnTo>
                  <a:pt x="720510" y="0"/>
                </a:lnTo>
                <a:lnTo>
                  <a:pt x="720510"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3101701" y="7755632"/>
            <a:ext cx="5437025"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pioneers345@gmail.com</a:t>
            </a:r>
          </a:p>
        </p:txBody>
      </p:sp>
      <p:sp>
        <p:nvSpPr>
          <p:cNvPr id="12" name="TextBox 12"/>
          <p:cNvSpPr txBox="1"/>
          <p:nvPr/>
        </p:nvSpPr>
        <p:spPr>
          <a:xfrm>
            <a:off x="3101701" y="6804122"/>
            <a:ext cx="3081187"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+123-456-7890</a:t>
            </a:r>
          </a:p>
        </p:txBody>
      </p:sp>
      <p:sp>
        <p:nvSpPr>
          <p:cNvPr id="13" name="Freeform 13"/>
          <p:cNvSpPr/>
          <p:nvPr/>
        </p:nvSpPr>
        <p:spPr>
          <a:xfrm>
            <a:off x="-1325918" y="0"/>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11">
              <a:alphaModFix amt="20999"/>
              <a:extLst>
                <a:ext uri="{96DAC541-7B7A-43D3-8B79-37D633B846F1}">
                  <asvg:svgBlip xmlns:asvg="http://schemas.microsoft.com/office/drawing/2016/SVG/main" r:embed="rId12"/>
                </a:ext>
              </a:extLst>
            </a:blip>
            <a:stretch>
              <a:fillRect/>
            </a:stretch>
          </a:blipFill>
        </p:spPr>
      </p:sp>
      <p:sp>
        <p:nvSpPr>
          <p:cNvPr id="14" name="TextBox 14"/>
          <p:cNvSpPr txBox="1"/>
          <p:nvPr/>
        </p:nvSpPr>
        <p:spPr>
          <a:xfrm>
            <a:off x="2601082" y="4486976"/>
            <a:ext cx="9826526" cy="447675"/>
          </a:xfrm>
          <a:prstGeom prst="rect">
            <a:avLst/>
          </a:prstGeom>
        </p:spPr>
        <p:txBody>
          <a:bodyPr lIns="0" tIns="0" rIns="0" bIns="0" rtlCol="0" anchor="t">
            <a:spAutoFit/>
          </a:bodyPr>
          <a:lstStyle/>
          <a:p>
            <a:pPr algn="ctr">
              <a:lnSpc>
                <a:spcPts val="3479"/>
              </a:lnSpc>
              <a:spcBef>
                <a:spcPct val="0"/>
              </a:spcBef>
            </a:pPr>
            <a:r>
              <a:rPr lang="en-US" sz="2899" b="1">
                <a:solidFill>
                  <a:srgbClr val="FFFFFF"/>
                </a:solidFill>
                <a:latin typeface="Now Bold"/>
                <a:ea typeface="Now Bold"/>
                <a:cs typeface="Now Bold"/>
                <a:sym typeface="Now Bold"/>
              </a:rPr>
              <a:t>HAPPY TO ANSWER ANY QUESTIONS YOU MAY HAVE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645905" y="-166428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66428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14358" y="7820941"/>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861494" y="6172200"/>
            <a:ext cx="3426506" cy="4114800"/>
          </a:xfrm>
          <a:custGeom>
            <a:avLst/>
            <a:gdLst/>
            <a:ahLst/>
            <a:cxnLst/>
            <a:rect l="l" t="t" r="r" b="b"/>
            <a:pathLst>
              <a:path w="3426506" h="4114800">
                <a:moveTo>
                  <a:pt x="0" y="0"/>
                </a:moveTo>
                <a:lnTo>
                  <a:pt x="3426506" y="0"/>
                </a:lnTo>
                <a:lnTo>
                  <a:pt x="342650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20974" y="3990964"/>
            <a:ext cx="13471248" cy="4976966"/>
          </a:xfrm>
          <a:custGeom>
            <a:avLst/>
            <a:gdLst/>
            <a:ahLst/>
            <a:cxnLst/>
            <a:rect l="l" t="t" r="r" b="b"/>
            <a:pathLst>
              <a:path w="13471248" h="4976966">
                <a:moveTo>
                  <a:pt x="0" y="0"/>
                </a:moveTo>
                <a:lnTo>
                  <a:pt x="13471248" y="0"/>
                </a:lnTo>
                <a:lnTo>
                  <a:pt x="13471248" y="4976966"/>
                </a:lnTo>
                <a:lnTo>
                  <a:pt x="0" y="4976966"/>
                </a:lnTo>
                <a:lnTo>
                  <a:pt x="0" y="0"/>
                </a:lnTo>
                <a:close/>
              </a:path>
            </a:pathLst>
          </a:custGeom>
          <a:blipFill>
            <a:blip r:embed="rId6"/>
            <a:stretch>
              <a:fillRect t="-5563" r="-14042"/>
            </a:stretch>
          </a:blipFill>
        </p:spPr>
      </p:sp>
      <p:sp>
        <p:nvSpPr>
          <p:cNvPr id="7" name="TextBox 7"/>
          <p:cNvSpPr txBox="1"/>
          <p:nvPr/>
        </p:nvSpPr>
        <p:spPr>
          <a:xfrm>
            <a:off x="1028700" y="1389094"/>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2. QUICK PAY RUNS</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8" name="TextBox 8"/>
          <p:cNvSpPr txBox="1"/>
          <p:nvPr/>
        </p:nvSpPr>
        <p:spPr>
          <a:xfrm>
            <a:off x="1786003" y="2236819"/>
            <a:ext cx="13471248" cy="1754145"/>
          </a:xfrm>
          <a:prstGeom prst="rect">
            <a:avLst/>
          </a:prstGeom>
        </p:spPr>
        <p:txBody>
          <a:bodyPr lIns="0" tIns="0" rIns="0" bIns="0" rtlCol="0" anchor="t">
            <a:spAutoFit/>
          </a:bodyPr>
          <a:lstStyle/>
          <a:p>
            <a:pPr algn="ctr">
              <a:lnSpc>
                <a:spcPts val="2781"/>
              </a:lnSpc>
            </a:pPr>
            <a:r>
              <a:rPr lang="en-US" sz="2015">
                <a:solidFill>
                  <a:srgbClr val="FFFFFF"/>
                </a:solidFill>
                <a:latin typeface="DM Sans"/>
                <a:ea typeface="DM Sans"/>
                <a:cs typeface="DM Sans"/>
                <a:sym typeface="DM Sans"/>
              </a:rPr>
              <a:t>"Quick Pay is a functionality used for ad-hoc or off-cycle payroll runs, such as bonuses or corrections. It allows processing individual payments for employees as needed while ensuring accurate salary calculations, deductions, taxes, and benefits."</a:t>
            </a:r>
          </a:p>
          <a:p>
            <a:pPr algn="ctr">
              <a:lnSpc>
                <a:spcPts val="2781"/>
              </a:lnSpc>
            </a:pPr>
            <a:endParaRPr lang="en-US" sz="2015">
              <a:solidFill>
                <a:srgbClr val="FFFFFF"/>
              </a:solidFill>
              <a:latin typeface="DM Sans"/>
              <a:ea typeface="DM Sans"/>
              <a:cs typeface="DM Sans"/>
              <a:sym typeface="DM Sans"/>
            </a:endParaRPr>
          </a:p>
          <a:p>
            <a:pPr algn="ctr">
              <a:lnSpc>
                <a:spcPts val="2781"/>
              </a:lnSpc>
              <a:spcBef>
                <a:spcPct val="0"/>
              </a:spcBef>
            </a:pPr>
            <a:endParaRPr lang="en-US" sz="2015">
              <a:solidFill>
                <a:srgbClr val="FFFF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825397" y="4857201"/>
            <a:ext cx="7526968" cy="4401099"/>
          </a:xfrm>
          <a:custGeom>
            <a:avLst/>
            <a:gdLst/>
            <a:ahLst/>
            <a:cxnLst/>
            <a:rect l="l" t="t" r="r" b="b"/>
            <a:pathLst>
              <a:path w="7526968" h="4401099">
                <a:moveTo>
                  <a:pt x="0" y="0"/>
                </a:moveTo>
                <a:lnTo>
                  <a:pt x="7526968" y="0"/>
                </a:lnTo>
                <a:lnTo>
                  <a:pt x="7526968" y="4401099"/>
                </a:lnTo>
                <a:lnTo>
                  <a:pt x="0" y="4401099"/>
                </a:lnTo>
                <a:lnTo>
                  <a:pt x="0" y="0"/>
                </a:lnTo>
                <a:close/>
              </a:path>
            </a:pathLst>
          </a:custGeom>
          <a:blipFill>
            <a:blip r:embed="rId3"/>
            <a:stretch>
              <a:fillRect l="-56" t="-17028" r="-83734" b="-59781"/>
            </a:stretch>
          </a:blipFill>
        </p:spPr>
      </p:sp>
      <p:sp>
        <p:nvSpPr>
          <p:cNvPr id="4" name="Freeform 4"/>
          <p:cNvSpPr/>
          <p:nvPr/>
        </p:nvSpPr>
        <p:spPr>
          <a:xfrm>
            <a:off x="10268721" y="349186"/>
            <a:ext cx="7341300" cy="4908001"/>
          </a:xfrm>
          <a:custGeom>
            <a:avLst/>
            <a:gdLst/>
            <a:ahLst/>
            <a:cxnLst/>
            <a:rect l="l" t="t" r="r" b="b"/>
            <a:pathLst>
              <a:path w="7341300" h="4908001">
                <a:moveTo>
                  <a:pt x="0" y="0"/>
                </a:moveTo>
                <a:lnTo>
                  <a:pt x="7341300" y="0"/>
                </a:lnTo>
                <a:lnTo>
                  <a:pt x="7341300" y="4908001"/>
                </a:lnTo>
                <a:lnTo>
                  <a:pt x="0" y="4908001"/>
                </a:lnTo>
                <a:lnTo>
                  <a:pt x="0" y="0"/>
                </a:lnTo>
                <a:close/>
              </a:path>
            </a:pathLst>
          </a:custGeom>
          <a:blipFill>
            <a:blip r:embed="rId4"/>
            <a:stretch>
              <a:fillRect t="-15579" r="-129359" b="-77398"/>
            </a:stretch>
          </a:blipFill>
        </p:spPr>
      </p:sp>
      <p:sp>
        <p:nvSpPr>
          <p:cNvPr id="5" name="Freeform 5"/>
          <p:cNvSpPr/>
          <p:nvPr/>
        </p:nvSpPr>
        <p:spPr>
          <a:xfrm>
            <a:off x="10268721" y="5428001"/>
            <a:ext cx="7341300" cy="4541309"/>
          </a:xfrm>
          <a:custGeom>
            <a:avLst/>
            <a:gdLst/>
            <a:ahLst/>
            <a:cxnLst/>
            <a:rect l="l" t="t" r="r" b="b"/>
            <a:pathLst>
              <a:path w="7341300" h="4541309">
                <a:moveTo>
                  <a:pt x="0" y="0"/>
                </a:moveTo>
                <a:lnTo>
                  <a:pt x="7341300" y="0"/>
                </a:lnTo>
                <a:lnTo>
                  <a:pt x="7341300" y="4541309"/>
                </a:lnTo>
                <a:lnTo>
                  <a:pt x="0" y="4541309"/>
                </a:lnTo>
                <a:lnTo>
                  <a:pt x="0" y="0"/>
                </a:lnTo>
                <a:close/>
              </a:path>
            </a:pathLst>
          </a:custGeom>
          <a:blipFill>
            <a:blip r:embed="rId5"/>
            <a:stretch>
              <a:fillRect t="-5996" r="-83308" b="-60688"/>
            </a:stretch>
          </a:blipFill>
        </p:spPr>
      </p:sp>
      <p:sp>
        <p:nvSpPr>
          <p:cNvPr id="6" name="TextBox 6"/>
          <p:cNvSpPr txBox="1"/>
          <p:nvPr/>
        </p:nvSpPr>
        <p:spPr>
          <a:xfrm>
            <a:off x="702615" y="1028700"/>
            <a:ext cx="9900291"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3. ADJUSTMENTS AND CORRECTIONS HANDLED</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7" name="TextBox 7"/>
          <p:cNvSpPr txBox="1"/>
          <p:nvPr/>
        </p:nvSpPr>
        <p:spPr>
          <a:xfrm>
            <a:off x="702615" y="1809750"/>
            <a:ext cx="9719432" cy="2687727"/>
          </a:xfrm>
          <a:prstGeom prst="rect">
            <a:avLst/>
          </a:prstGeom>
        </p:spPr>
        <p:txBody>
          <a:bodyPr lIns="0" tIns="0" rIns="0" bIns="0" rtlCol="0" anchor="t">
            <a:spAutoFit/>
          </a:bodyPr>
          <a:lstStyle/>
          <a:p>
            <a:pPr algn="ctr">
              <a:lnSpc>
                <a:spcPts val="3898"/>
              </a:lnSpc>
            </a:pPr>
            <a:r>
              <a:rPr lang="en-US" sz="2279" b="1">
                <a:solidFill>
                  <a:srgbClr val="FFFFFF"/>
                </a:solidFill>
                <a:latin typeface="DM Sans Bold"/>
                <a:ea typeface="DM Sans Bold"/>
                <a:cs typeface="DM Sans Bold"/>
                <a:sym typeface="DM Sans Bold"/>
              </a:rPr>
              <a:t>Retry</a:t>
            </a:r>
          </a:p>
          <a:p>
            <a:pPr algn="ctr">
              <a:lnSpc>
                <a:spcPts val="3556"/>
              </a:lnSpc>
            </a:pPr>
            <a:r>
              <a:rPr lang="en-US" sz="2079">
                <a:solidFill>
                  <a:srgbClr val="FFFFFF"/>
                </a:solidFill>
                <a:latin typeface="DM Sans"/>
                <a:ea typeface="DM Sans"/>
                <a:cs typeface="DM Sans"/>
                <a:sym typeface="DM Sans"/>
              </a:rPr>
              <a:t> This option allows the system to reprocess payroll calculations without completely reversing the payroll run. It is typically used for minor corrections, such as adding a missing allowance or fixing a small deduction error.</a:t>
            </a:r>
          </a:p>
          <a:p>
            <a:pPr algn="ctr">
              <a:lnSpc>
                <a:spcPts val="3556"/>
              </a:lnSpc>
            </a:pPr>
            <a:endParaRPr lang="en-US" sz="2079">
              <a:solidFill>
                <a:srgbClr val="FFFFFF"/>
              </a:solidFill>
              <a:latin typeface="DM Sans"/>
              <a:ea typeface="DM Sans"/>
              <a:cs typeface="DM Sans"/>
              <a:sym typeface="DM Sans"/>
            </a:endParaRPr>
          </a:p>
          <a:p>
            <a:pPr algn="ctr">
              <a:lnSpc>
                <a:spcPts val="3556"/>
              </a:lnSpc>
            </a:pPr>
            <a:endParaRPr lang="en-US" sz="2079">
              <a:solidFill>
                <a:srgbClr val="FFFFFF"/>
              </a:solidFill>
              <a:latin typeface="DM Sans"/>
              <a:ea typeface="DM Sans"/>
              <a:cs typeface="DM Sans"/>
              <a:sym typeface="DM Sans"/>
            </a:endParaRPr>
          </a:p>
        </p:txBody>
      </p:sp>
      <p:sp>
        <p:nvSpPr>
          <p:cNvPr id="8" name="TextBox 8"/>
          <p:cNvSpPr txBox="1"/>
          <p:nvPr/>
        </p:nvSpPr>
        <p:spPr>
          <a:xfrm>
            <a:off x="16108174" y="4676797"/>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a:t>
            </a:r>
          </a:p>
        </p:txBody>
      </p:sp>
      <p:sp>
        <p:nvSpPr>
          <p:cNvPr id="9" name="TextBox 9"/>
          <p:cNvSpPr txBox="1"/>
          <p:nvPr/>
        </p:nvSpPr>
        <p:spPr>
          <a:xfrm>
            <a:off x="16108174" y="9388920"/>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3</a:t>
            </a:r>
          </a:p>
        </p:txBody>
      </p:sp>
      <p:sp>
        <p:nvSpPr>
          <p:cNvPr id="10" name="TextBox 10"/>
          <p:cNvSpPr txBox="1"/>
          <p:nvPr/>
        </p:nvSpPr>
        <p:spPr>
          <a:xfrm>
            <a:off x="1825397" y="8677910"/>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08902" y="3868990"/>
            <a:ext cx="7564447" cy="5389310"/>
          </a:xfrm>
          <a:custGeom>
            <a:avLst/>
            <a:gdLst/>
            <a:ahLst/>
            <a:cxnLst/>
            <a:rect l="l" t="t" r="r" b="b"/>
            <a:pathLst>
              <a:path w="7564447" h="5389310">
                <a:moveTo>
                  <a:pt x="0" y="0"/>
                </a:moveTo>
                <a:lnTo>
                  <a:pt x="7564447" y="0"/>
                </a:lnTo>
                <a:lnTo>
                  <a:pt x="7564447" y="5389310"/>
                </a:lnTo>
                <a:lnTo>
                  <a:pt x="0" y="5389310"/>
                </a:lnTo>
                <a:lnTo>
                  <a:pt x="0" y="0"/>
                </a:lnTo>
                <a:close/>
              </a:path>
            </a:pathLst>
          </a:custGeom>
          <a:blipFill>
            <a:blip r:embed="rId3"/>
            <a:stretch>
              <a:fillRect r="-126190" b="-78583"/>
            </a:stretch>
          </a:blipFill>
        </p:spPr>
      </p:sp>
      <p:sp>
        <p:nvSpPr>
          <p:cNvPr id="4" name="Freeform 4"/>
          <p:cNvSpPr/>
          <p:nvPr/>
        </p:nvSpPr>
        <p:spPr>
          <a:xfrm>
            <a:off x="9050230" y="624953"/>
            <a:ext cx="8637869" cy="4296002"/>
          </a:xfrm>
          <a:custGeom>
            <a:avLst/>
            <a:gdLst/>
            <a:ahLst/>
            <a:cxnLst/>
            <a:rect l="l" t="t" r="r" b="b"/>
            <a:pathLst>
              <a:path w="8637869" h="4296002">
                <a:moveTo>
                  <a:pt x="0" y="0"/>
                </a:moveTo>
                <a:lnTo>
                  <a:pt x="8637869" y="0"/>
                </a:lnTo>
                <a:lnTo>
                  <a:pt x="8637869" y="4296002"/>
                </a:lnTo>
                <a:lnTo>
                  <a:pt x="0" y="4296002"/>
                </a:lnTo>
                <a:lnTo>
                  <a:pt x="0" y="0"/>
                </a:lnTo>
                <a:close/>
              </a:path>
            </a:pathLst>
          </a:custGeom>
          <a:blipFill>
            <a:blip r:embed="rId4"/>
            <a:stretch>
              <a:fillRect r="-63137" b="-84509"/>
            </a:stretch>
          </a:blipFill>
        </p:spPr>
      </p:sp>
      <p:sp>
        <p:nvSpPr>
          <p:cNvPr id="5" name="Freeform 5"/>
          <p:cNvSpPr/>
          <p:nvPr/>
        </p:nvSpPr>
        <p:spPr>
          <a:xfrm>
            <a:off x="9050230" y="5347345"/>
            <a:ext cx="8544099" cy="4352321"/>
          </a:xfrm>
          <a:custGeom>
            <a:avLst/>
            <a:gdLst/>
            <a:ahLst/>
            <a:cxnLst/>
            <a:rect l="l" t="t" r="r" b="b"/>
            <a:pathLst>
              <a:path w="8544099" h="4352321">
                <a:moveTo>
                  <a:pt x="0" y="0"/>
                </a:moveTo>
                <a:lnTo>
                  <a:pt x="8544099" y="0"/>
                </a:lnTo>
                <a:lnTo>
                  <a:pt x="8544099" y="4352321"/>
                </a:lnTo>
                <a:lnTo>
                  <a:pt x="0" y="4352321"/>
                </a:lnTo>
                <a:lnTo>
                  <a:pt x="0" y="0"/>
                </a:lnTo>
                <a:close/>
              </a:path>
            </a:pathLst>
          </a:custGeom>
          <a:blipFill>
            <a:blip r:embed="rId5"/>
            <a:stretch>
              <a:fillRect t="-7760" r="-114077" b="-128634"/>
            </a:stretch>
          </a:blipFill>
        </p:spPr>
      </p:sp>
      <p:sp>
        <p:nvSpPr>
          <p:cNvPr id="6" name="TextBox 6"/>
          <p:cNvSpPr txBox="1"/>
          <p:nvPr/>
        </p:nvSpPr>
        <p:spPr>
          <a:xfrm>
            <a:off x="231608" y="1697290"/>
            <a:ext cx="8818622" cy="2400300"/>
          </a:xfrm>
          <a:prstGeom prst="rect">
            <a:avLst/>
          </a:prstGeom>
        </p:spPr>
        <p:txBody>
          <a:bodyPr lIns="0" tIns="0" rIns="0" bIns="0" rtlCol="0" anchor="t">
            <a:spAutoFit/>
          </a:bodyPr>
          <a:lstStyle/>
          <a:p>
            <a:pPr algn="ctr">
              <a:lnSpc>
                <a:spcPts val="2735"/>
              </a:lnSpc>
            </a:pPr>
            <a:r>
              <a:rPr lang="en-US" sz="2279" b="1">
                <a:solidFill>
                  <a:srgbClr val="FFFFFF"/>
                </a:solidFill>
                <a:latin typeface="DM Sans Bold"/>
                <a:ea typeface="DM Sans Bold"/>
                <a:cs typeface="DM Sans Bold"/>
                <a:sym typeface="DM Sans Bold"/>
              </a:rPr>
              <a:t>Rollback</a:t>
            </a:r>
          </a:p>
          <a:p>
            <a:pPr algn="ctr">
              <a:lnSpc>
                <a:spcPts val="2911"/>
              </a:lnSpc>
            </a:pPr>
            <a:r>
              <a:rPr lang="en-US" sz="2079" b="1">
                <a:solidFill>
                  <a:srgbClr val="FFFFFF"/>
                </a:solidFill>
                <a:latin typeface="DM Sans Bold"/>
                <a:ea typeface="DM Sans Bold"/>
                <a:cs typeface="DM Sans Bold"/>
                <a:sym typeface="DM Sans Bold"/>
              </a:rPr>
              <a:t> </a:t>
            </a:r>
            <a:r>
              <a:rPr lang="en-US" sz="2079">
                <a:solidFill>
                  <a:srgbClr val="FFFFFF"/>
                </a:solidFill>
                <a:latin typeface="DM Sans"/>
                <a:ea typeface="DM Sans"/>
                <a:cs typeface="DM Sans"/>
                <a:sym typeface="DM Sans"/>
              </a:rPr>
              <a:t>This process reverses a payroll run, removing all calculations and returning the payroll data to its previous state before processing. It is used when critical errors are found, such as incorrect salary components or missing employee details.</a:t>
            </a:r>
          </a:p>
          <a:p>
            <a:pPr algn="ctr">
              <a:lnSpc>
                <a:spcPts val="2400"/>
              </a:lnSpc>
            </a:pPr>
            <a:endParaRPr lang="en-US" sz="2079">
              <a:solidFill>
                <a:srgbClr val="FFFFFF"/>
              </a:solidFill>
              <a:latin typeface="DM Sans"/>
              <a:ea typeface="DM Sans"/>
              <a:cs typeface="DM Sans"/>
              <a:sym typeface="DM Sans"/>
            </a:endParaRPr>
          </a:p>
          <a:p>
            <a:pPr algn="ctr">
              <a:lnSpc>
                <a:spcPts val="2400"/>
              </a:lnSpc>
              <a:spcBef>
                <a:spcPct val="0"/>
              </a:spcBef>
            </a:pPr>
            <a:endParaRPr lang="en-US" sz="2079">
              <a:solidFill>
                <a:srgbClr val="FFFFFF"/>
              </a:solidFill>
              <a:latin typeface="DM Sans"/>
              <a:ea typeface="DM Sans"/>
              <a:cs typeface="DM Sans"/>
              <a:sym typeface="DM Sans"/>
            </a:endParaRPr>
          </a:p>
        </p:txBody>
      </p:sp>
      <p:sp>
        <p:nvSpPr>
          <p:cNvPr id="7" name="TextBox 7"/>
          <p:cNvSpPr txBox="1"/>
          <p:nvPr/>
        </p:nvSpPr>
        <p:spPr>
          <a:xfrm>
            <a:off x="16411855" y="4340565"/>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2</a:t>
            </a:r>
          </a:p>
        </p:txBody>
      </p:sp>
      <p:sp>
        <p:nvSpPr>
          <p:cNvPr id="8" name="TextBox 8"/>
          <p:cNvSpPr txBox="1"/>
          <p:nvPr/>
        </p:nvSpPr>
        <p:spPr>
          <a:xfrm>
            <a:off x="16411855" y="9119276"/>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3</a:t>
            </a:r>
          </a:p>
        </p:txBody>
      </p:sp>
      <p:sp>
        <p:nvSpPr>
          <p:cNvPr id="9" name="TextBox 9"/>
          <p:cNvSpPr txBox="1"/>
          <p:nvPr/>
        </p:nvSpPr>
        <p:spPr>
          <a:xfrm>
            <a:off x="7290720" y="8566960"/>
            <a:ext cx="15018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581590" y="1346390"/>
            <a:ext cx="9900291"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4. BANK TRANSFER AND PAYMENTS</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4" name="TextBox 4"/>
          <p:cNvSpPr txBox="1"/>
          <p:nvPr/>
        </p:nvSpPr>
        <p:spPr>
          <a:xfrm>
            <a:off x="2064988" y="2316266"/>
            <a:ext cx="14158025" cy="5779745"/>
          </a:xfrm>
          <a:prstGeom prst="rect">
            <a:avLst/>
          </a:prstGeom>
        </p:spPr>
        <p:txBody>
          <a:bodyPr lIns="0" tIns="0" rIns="0" bIns="0" rtlCol="0" anchor="t">
            <a:spAutoFit/>
          </a:bodyPr>
          <a:lstStyle/>
          <a:p>
            <a:pPr algn="l">
              <a:lnSpc>
                <a:spcPts val="3411"/>
              </a:lnSpc>
            </a:pPr>
            <a:endParaRPr/>
          </a:p>
          <a:p>
            <a:pPr algn="ctr">
              <a:lnSpc>
                <a:spcPts val="4014"/>
              </a:lnSpc>
            </a:pPr>
            <a:r>
              <a:rPr lang="en-US" sz="2079">
                <a:solidFill>
                  <a:srgbClr val="FFFFFF"/>
                </a:solidFill>
                <a:latin typeface="DM Sans"/>
                <a:ea typeface="DM Sans"/>
                <a:cs typeface="DM Sans"/>
                <a:sym typeface="DM Sans"/>
              </a:rPr>
              <a:t>This step involves generating and approving bank payment files that contain salary details for employees. Once approved, these files are sent to the bank for processing, ensuring that salaries are transferred to employees' bank accounts on time.</a:t>
            </a:r>
          </a:p>
          <a:p>
            <a:pPr algn="l">
              <a:lnSpc>
                <a:spcPts val="3411"/>
              </a:lnSpc>
            </a:pPr>
            <a:r>
              <a:rPr lang="en-US" sz="2079">
                <a:solidFill>
                  <a:srgbClr val="FFFFFF"/>
                </a:solidFill>
                <a:latin typeface="DM Sans"/>
                <a:ea typeface="DM Sans"/>
                <a:cs typeface="DM Sans"/>
                <a:sym typeface="DM Sans"/>
              </a:rPr>
              <a:t>   Benefits:</a:t>
            </a:r>
          </a:p>
          <a:p>
            <a:pPr algn="l">
              <a:lnSpc>
                <a:spcPts val="3411"/>
              </a:lnSpc>
            </a:pPr>
            <a:endParaRPr lang="en-US" sz="2079">
              <a:solidFill>
                <a:srgbClr val="FFFFFF"/>
              </a:solidFill>
              <a:latin typeface="DM Sans"/>
              <a:ea typeface="DM Sans"/>
              <a:cs typeface="DM Sans"/>
              <a:sym typeface="DM Sans"/>
            </a:endParaRPr>
          </a:p>
          <a:p>
            <a:pPr marL="449071" lvl="1" indent="-224536" algn="l">
              <a:lnSpc>
                <a:spcPts val="3411"/>
              </a:lnSpc>
              <a:buFont typeface="Arial"/>
              <a:buChar char="•"/>
            </a:pPr>
            <a:r>
              <a:rPr lang="en-US" sz="2079">
                <a:solidFill>
                  <a:srgbClr val="FFFFFF"/>
                </a:solidFill>
                <a:latin typeface="DM Sans"/>
                <a:ea typeface="DM Sans"/>
                <a:cs typeface="DM Sans"/>
                <a:sym typeface="DM Sans"/>
              </a:rPr>
              <a:t>Ensures timely salary payments to employees, improving satisfaction and trust.</a:t>
            </a:r>
          </a:p>
          <a:p>
            <a:pPr algn="l">
              <a:lnSpc>
                <a:spcPts val="3411"/>
              </a:lnSpc>
            </a:pPr>
            <a:endParaRPr lang="en-US" sz="2079">
              <a:solidFill>
                <a:srgbClr val="FFFFFF"/>
              </a:solidFill>
              <a:latin typeface="DM Sans"/>
              <a:ea typeface="DM Sans"/>
              <a:cs typeface="DM Sans"/>
              <a:sym typeface="DM Sans"/>
            </a:endParaRPr>
          </a:p>
          <a:p>
            <a:pPr marL="449071" lvl="1" indent="-224536" algn="l">
              <a:lnSpc>
                <a:spcPts val="3411"/>
              </a:lnSpc>
              <a:buFont typeface="Arial"/>
              <a:buChar char="•"/>
            </a:pPr>
            <a:r>
              <a:rPr lang="en-US" sz="2079">
                <a:solidFill>
                  <a:srgbClr val="FFFFFF"/>
                </a:solidFill>
                <a:latin typeface="DM Sans"/>
                <a:ea typeface="DM Sans"/>
                <a:cs typeface="DM Sans"/>
                <a:sym typeface="DM Sans"/>
              </a:rPr>
              <a:t>Automates payment processing, reducing manual effort and errors.</a:t>
            </a:r>
          </a:p>
          <a:p>
            <a:pPr algn="l">
              <a:lnSpc>
                <a:spcPts val="3411"/>
              </a:lnSpc>
            </a:pPr>
            <a:endParaRPr lang="en-US" sz="2079">
              <a:solidFill>
                <a:srgbClr val="FFFFFF"/>
              </a:solidFill>
              <a:latin typeface="DM Sans"/>
              <a:ea typeface="DM Sans"/>
              <a:cs typeface="DM Sans"/>
              <a:sym typeface="DM Sans"/>
            </a:endParaRPr>
          </a:p>
          <a:p>
            <a:pPr marL="449071" lvl="1" indent="-224536" algn="l">
              <a:lnSpc>
                <a:spcPts val="3411"/>
              </a:lnSpc>
              <a:buFont typeface="Arial"/>
              <a:buChar char="•"/>
            </a:pPr>
            <a:r>
              <a:rPr lang="en-US" sz="2079">
                <a:solidFill>
                  <a:srgbClr val="FFFFFF"/>
                </a:solidFill>
                <a:latin typeface="DM Sans"/>
                <a:ea typeface="DM Sans"/>
                <a:cs typeface="DM Sans"/>
                <a:sym typeface="DM Sans"/>
              </a:rPr>
              <a:t>Enhances financial security and compliance by maintaining accurate transaction records.</a:t>
            </a:r>
          </a:p>
          <a:p>
            <a:pPr algn="l">
              <a:lnSpc>
                <a:spcPts val="3411"/>
              </a:lnSpc>
            </a:pPr>
            <a:endParaRPr lang="en-US" sz="2079">
              <a:solidFill>
                <a:srgbClr val="FFFFFF"/>
              </a:solidFill>
              <a:latin typeface="DM Sans"/>
              <a:ea typeface="DM Sans"/>
              <a:cs typeface="DM Sans"/>
              <a:sym typeface="DM Sans"/>
            </a:endParaRPr>
          </a:p>
          <a:p>
            <a:pPr marL="449071" lvl="1" indent="-224536" algn="l">
              <a:lnSpc>
                <a:spcPts val="3411"/>
              </a:lnSpc>
              <a:buFont typeface="Arial"/>
              <a:buChar char="•"/>
            </a:pPr>
            <a:r>
              <a:rPr lang="en-US" sz="2079">
                <a:solidFill>
                  <a:srgbClr val="FFFFFF"/>
                </a:solidFill>
                <a:latin typeface="DM Sans"/>
                <a:ea typeface="DM Sans"/>
                <a:cs typeface="DM Sans"/>
                <a:sym typeface="DM Sans"/>
              </a:rPr>
              <a:t>Facilitates easy reconciliation between payroll records and bank transactions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74819" y="0"/>
            <a:ext cx="11338536" cy="10287000"/>
          </a:xfrm>
          <a:custGeom>
            <a:avLst/>
            <a:gdLst/>
            <a:ahLst/>
            <a:cxnLst/>
            <a:rect l="l" t="t" r="r" b="b"/>
            <a:pathLst>
              <a:path w="11338536" h="10287000">
                <a:moveTo>
                  <a:pt x="0" y="0"/>
                </a:moveTo>
                <a:lnTo>
                  <a:pt x="11338537" y="0"/>
                </a:lnTo>
                <a:lnTo>
                  <a:pt x="11338537" y="10287000"/>
                </a:lnTo>
                <a:lnTo>
                  <a:pt x="0" y="10287000"/>
                </a:lnTo>
                <a:lnTo>
                  <a:pt x="0" y="0"/>
                </a:lnTo>
                <a:close/>
              </a:path>
            </a:pathLst>
          </a:custGeom>
          <a:blipFill>
            <a:blip r:embed="rId2"/>
            <a:stretch>
              <a:fillRect l="-22556" r="-13617"/>
            </a:stretch>
          </a:blipFill>
        </p:spPr>
      </p:sp>
      <p:sp>
        <p:nvSpPr>
          <p:cNvPr id="3" name="Freeform 3"/>
          <p:cNvSpPr/>
          <p:nvPr/>
        </p:nvSpPr>
        <p:spPr>
          <a:xfrm>
            <a:off x="0" y="7444938"/>
            <a:ext cx="4028613" cy="4114800"/>
          </a:xfrm>
          <a:custGeom>
            <a:avLst/>
            <a:gdLst/>
            <a:ahLst/>
            <a:cxnLst/>
            <a:rect l="l" t="t" r="r" b="b"/>
            <a:pathLst>
              <a:path w="4028613" h="4114800">
                <a:moveTo>
                  <a:pt x="0" y="0"/>
                </a:moveTo>
                <a:lnTo>
                  <a:pt x="4028613" y="0"/>
                </a:lnTo>
                <a:lnTo>
                  <a:pt x="402861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9062" y="-1755049"/>
            <a:ext cx="2466059" cy="2466059"/>
          </a:xfrm>
          <a:custGeom>
            <a:avLst/>
            <a:gdLst/>
            <a:ahLst/>
            <a:cxnLst/>
            <a:rect l="l" t="t" r="r" b="b"/>
            <a:pathLst>
              <a:path w="2466059" h="2466059">
                <a:moveTo>
                  <a:pt x="0" y="0"/>
                </a:moveTo>
                <a:lnTo>
                  <a:pt x="2466059" y="0"/>
                </a:lnTo>
                <a:lnTo>
                  <a:pt x="2466059" y="2466059"/>
                </a:lnTo>
                <a:lnTo>
                  <a:pt x="0" y="2466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54396" y="1410265"/>
            <a:ext cx="9148999" cy="1000506"/>
          </a:xfrm>
          <a:prstGeom prst="rect">
            <a:avLst/>
          </a:prstGeom>
        </p:spPr>
        <p:txBody>
          <a:bodyPr lIns="0" tIns="0" rIns="0" bIns="0" rtlCol="0" anchor="t">
            <a:spAutoFit/>
          </a:bodyPr>
          <a:lstStyle/>
          <a:p>
            <a:pPr algn="ctr">
              <a:lnSpc>
                <a:spcPts val="4001"/>
              </a:lnSpc>
            </a:pPr>
            <a:r>
              <a:rPr lang="en-US" sz="2899" b="1">
                <a:solidFill>
                  <a:srgbClr val="FFFFFF"/>
                </a:solidFill>
                <a:latin typeface="Now Bold"/>
                <a:ea typeface="Now Bold"/>
                <a:cs typeface="Now Bold"/>
                <a:sym typeface="Now Bold"/>
              </a:rPr>
              <a:t>PHASE THREE</a:t>
            </a:r>
          </a:p>
          <a:p>
            <a:pPr algn="ctr">
              <a:lnSpc>
                <a:spcPts val="4001"/>
              </a:lnSpc>
              <a:spcBef>
                <a:spcPct val="0"/>
              </a:spcBef>
            </a:pPr>
            <a:r>
              <a:rPr lang="en-US" sz="2899" b="1">
                <a:solidFill>
                  <a:srgbClr val="FFFFFF"/>
                </a:solidFill>
                <a:latin typeface="Now Bold"/>
                <a:ea typeface="Now Bold"/>
                <a:cs typeface="Now Bold"/>
                <a:sym typeface="Now Bold"/>
              </a:rPr>
              <a:t>PAYROLL RECONCILIATION AND REPORTING </a:t>
            </a:r>
          </a:p>
        </p:txBody>
      </p:sp>
      <p:sp>
        <p:nvSpPr>
          <p:cNvPr id="6" name="TextBox 6"/>
          <p:cNvSpPr txBox="1"/>
          <p:nvPr/>
        </p:nvSpPr>
        <p:spPr>
          <a:xfrm>
            <a:off x="1551066" y="4743473"/>
            <a:ext cx="5992120" cy="2329813"/>
          </a:xfrm>
          <a:prstGeom prst="rect">
            <a:avLst/>
          </a:prstGeom>
        </p:spPr>
        <p:txBody>
          <a:bodyPr lIns="0" tIns="0" rIns="0" bIns="0" rtlCol="0" anchor="t">
            <a:spAutoFit/>
          </a:bodyPr>
          <a:lstStyle/>
          <a:p>
            <a:pPr algn="l">
              <a:lnSpc>
                <a:spcPts val="2625"/>
              </a:lnSpc>
            </a:pPr>
            <a:r>
              <a:rPr lang="en-US" sz="2100" spc="48">
                <a:solidFill>
                  <a:srgbClr val="FFFFFF"/>
                </a:solidFill>
                <a:latin typeface="Touvlo"/>
                <a:ea typeface="Touvlo"/>
                <a:cs typeface="Touvlo"/>
                <a:sym typeface="Touvlo"/>
              </a:rPr>
              <a:t>1. Payroll Reconciliation</a:t>
            </a:r>
          </a:p>
          <a:p>
            <a:pPr algn="l">
              <a:lnSpc>
                <a:spcPts val="2625"/>
              </a:lnSpc>
            </a:pPr>
            <a:endParaRPr lang="en-US" sz="2100" spc="48">
              <a:solidFill>
                <a:srgbClr val="FFFFFF"/>
              </a:solidFill>
              <a:latin typeface="Touvlo"/>
              <a:ea typeface="Touvlo"/>
              <a:cs typeface="Touvlo"/>
              <a:sym typeface="Touvlo"/>
            </a:endParaRPr>
          </a:p>
          <a:p>
            <a:pPr algn="l">
              <a:lnSpc>
                <a:spcPts val="2625"/>
              </a:lnSpc>
            </a:pPr>
            <a:r>
              <a:rPr lang="en-US" sz="2100" spc="48">
                <a:solidFill>
                  <a:srgbClr val="FFFFFF"/>
                </a:solidFill>
                <a:latin typeface="Touvlo"/>
                <a:ea typeface="Touvlo"/>
                <a:cs typeface="Touvlo"/>
                <a:sym typeface="Touvlo"/>
              </a:rPr>
              <a:t>2.  Payroll Reporting</a:t>
            </a:r>
          </a:p>
          <a:p>
            <a:pPr algn="l">
              <a:lnSpc>
                <a:spcPts val="2625"/>
              </a:lnSpc>
            </a:pPr>
            <a:endParaRPr lang="en-US" sz="2100" spc="48">
              <a:solidFill>
                <a:srgbClr val="FFFFFF"/>
              </a:solidFill>
              <a:latin typeface="Touvlo"/>
              <a:ea typeface="Touvlo"/>
              <a:cs typeface="Touvlo"/>
              <a:sym typeface="Touvlo"/>
            </a:endParaRPr>
          </a:p>
          <a:p>
            <a:pPr algn="l">
              <a:lnSpc>
                <a:spcPts val="2625"/>
              </a:lnSpc>
            </a:pPr>
            <a:r>
              <a:rPr lang="en-US" sz="2100" spc="48">
                <a:solidFill>
                  <a:srgbClr val="FFFFFF"/>
                </a:solidFill>
                <a:latin typeface="Touvlo"/>
                <a:ea typeface="Touvlo"/>
                <a:cs typeface="Touvlo"/>
                <a:sym typeface="Touvlo"/>
              </a:rPr>
              <a:t>3. Close Payroll Period</a:t>
            </a:r>
          </a:p>
          <a:p>
            <a:pPr algn="l">
              <a:lnSpc>
                <a:spcPts val="2625"/>
              </a:lnSpc>
            </a:pPr>
            <a:endParaRPr lang="en-US" sz="2100" spc="48">
              <a:solidFill>
                <a:srgbClr val="FFFFFF"/>
              </a:solidFill>
              <a:latin typeface="Touvlo"/>
              <a:ea typeface="Touvlo"/>
              <a:cs typeface="Touvlo"/>
              <a:sym typeface="Touvlo"/>
            </a:endParaRPr>
          </a:p>
          <a:p>
            <a:pPr algn="l">
              <a:lnSpc>
                <a:spcPts val="2625"/>
              </a:lnSpc>
            </a:pPr>
            <a:r>
              <a:rPr lang="en-US" sz="2100" spc="48">
                <a:solidFill>
                  <a:srgbClr val="FFFFFF"/>
                </a:solidFill>
                <a:latin typeface="Touvlo"/>
                <a:ea typeface="Touvlo"/>
                <a:cs typeface="Touvlo"/>
                <a:sym typeface="Touvlo"/>
              </a:rPr>
              <a:t>4. Audit &amp; Compliance</a:t>
            </a:r>
          </a:p>
        </p:txBody>
      </p:sp>
      <p:sp>
        <p:nvSpPr>
          <p:cNvPr id="7" name="TextBox 7"/>
          <p:cNvSpPr txBox="1"/>
          <p:nvPr/>
        </p:nvSpPr>
        <p:spPr>
          <a:xfrm>
            <a:off x="888072" y="2828948"/>
            <a:ext cx="8915323" cy="1571625"/>
          </a:xfrm>
          <a:prstGeom prst="rect">
            <a:avLst/>
          </a:prstGeom>
        </p:spPr>
        <p:txBody>
          <a:bodyPr lIns="0" tIns="0" rIns="0" bIns="0" rtlCol="0" anchor="t">
            <a:spAutoFit/>
          </a:bodyPr>
          <a:lstStyle/>
          <a:p>
            <a:pPr algn="ctr">
              <a:lnSpc>
                <a:spcPts val="2499"/>
              </a:lnSpc>
              <a:spcBef>
                <a:spcPct val="0"/>
              </a:spcBef>
            </a:pPr>
            <a:r>
              <a:rPr lang="en-US" sz="2082">
                <a:solidFill>
                  <a:srgbClr val="FFFFFF"/>
                </a:solidFill>
                <a:latin typeface="DM Sans"/>
                <a:ea typeface="DM Sans"/>
                <a:cs typeface="DM Sans"/>
                <a:sym typeface="DM Sans"/>
              </a:rPr>
              <a:t>All these reports should be created on oracle system through developer which will be responsible for linking all elements and data on monthly basis and any editing will be automatically customized on oracle system and check elements and employee criteria with our HR department for each function.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5483959" y="0"/>
            <a:ext cx="2988937" cy="570615"/>
          </a:xfrm>
          <a:custGeom>
            <a:avLst/>
            <a:gdLst/>
            <a:ahLst/>
            <a:cxnLst/>
            <a:rect l="l" t="t" r="r" b="b"/>
            <a:pathLst>
              <a:path w="2988937" h="570615">
                <a:moveTo>
                  <a:pt x="0" y="0"/>
                </a:moveTo>
                <a:lnTo>
                  <a:pt x="2988938" y="0"/>
                </a:lnTo>
                <a:lnTo>
                  <a:pt x="2988938" y="570615"/>
                </a:lnTo>
                <a:lnTo>
                  <a:pt x="0" y="570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544" y="9716385"/>
            <a:ext cx="2988937" cy="570615"/>
          </a:xfrm>
          <a:custGeom>
            <a:avLst/>
            <a:gdLst/>
            <a:ahLst/>
            <a:cxnLst/>
            <a:rect l="l" t="t" r="r" b="b"/>
            <a:pathLst>
              <a:path w="2988937" h="570615">
                <a:moveTo>
                  <a:pt x="0" y="0"/>
                </a:moveTo>
                <a:lnTo>
                  <a:pt x="2988937" y="0"/>
                </a:lnTo>
                <a:lnTo>
                  <a:pt x="2988937" y="570615"/>
                </a:lnTo>
                <a:lnTo>
                  <a:pt x="0" y="570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944537" y="-2422841"/>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sp>
        <p:nvSpPr>
          <p:cNvPr id="6" name="Freeform 6"/>
          <p:cNvSpPr/>
          <p:nvPr/>
        </p:nvSpPr>
        <p:spPr>
          <a:xfrm>
            <a:off x="16304214" y="7724998"/>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643033" y="1028700"/>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1. PAYROLL RECONCILIATION</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8" name="TextBox 8"/>
          <p:cNvSpPr txBox="1"/>
          <p:nvPr/>
        </p:nvSpPr>
        <p:spPr>
          <a:xfrm>
            <a:off x="335738" y="2184570"/>
            <a:ext cx="8094381" cy="7218680"/>
          </a:xfrm>
          <a:prstGeom prst="rect">
            <a:avLst/>
          </a:prstGeom>
        </p:spPr>
        <p:txBody>
          <a:bodyPr lIns="0" tIns="0" rIns="0" bIns="0" rtlCol="0" anchor="t">
            <a:spAutoFit/>
          </a:bodyPr>
          <a:lstStyle/>
          <a:p>
            <a:pPr algn="ctr">
              <a:lnSpc>
                <a:spcPts val="2500"/>
              </a:lnSpc>
            </a:pPr>
            <a:r>
              <a:rPr lang="en-US" sz="2000" b="1" i="1" spc="46">
                <a:solidFill>
                  <a:srgbClr val="FFFFFF"/>
                </a:solidFill>
                <a:latin typeface="DM Sans Bold Italics"/>
                <a:ea typeface="DM Sans Bold Italics"/>
                <a:cs typeface="DM Sans Bold Italics"/>
                <a:sym typeface="DM Sans Bold Italics"/>
              </a:rPr>
              <a:t>Verifies payroll data for accuracy before processing      payments.</a:t>
            </a:r>
          </a:p>
          <a:p>
            <a:pPr algn="l">
              <a:lnSpc>
                <a:spcPts val="2500"/>
              </a:lnSpc>
              <a:spcBef>
                <a:spcPct val="0"/>
              </a:spcBef>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spcBef>
                <a:spcPct val="0"/>
              </a:spcBef>
            </a:pPr>
            <a:r>
              <a:rPr lang="en-US" sz="2000" spc="46">
                <a:solidFill>
                  <a:srgbClr val="FFFFFF"/>
                </a:solidFill>
                <a:latin typeface="DM Sans"/>
                <a:ea typeface="DM Sans"/>
                <a:cs typeface="DM Sans"/>
                <a:sym typeface="DM Sans"/>
              </a:rPr>
              <a:t>      Key Steps:</a:t>
            </a:r>
          </a:p>
          <a:p>
            <a:pPr algn="l">
              <a:lnSpc>
                <a:spcPts val="3220"/>
              </a:lnSpc>
            </a:pPr>
            <a:endParaRPr lang="en-US" sz="2000" spc="46">
              <a:solidFill>
                <a:srgbClr val="FFFFFF"/>
              </a:solidFill>
              <a:latin typeface="DM Sans"/>
              <a:ea typeface="DM Sans"/>
              <a:cs typeface="DM Sans"/>
              <a:sym typeface="DM Sans"/>
            </a:endParaRPr>
          </a:p>
          <a:p>
            <a:pPr marL="431801" lvl="1" indent="-215900" algn="l">
              <a:lnSpc>
                <a:spcPts val="3220"/>
              </a:lnSpc>
              <a:buFont typeface="Arial"/>
              <a:buChar char="•"/>
            </a:pPr>
            <a:r>
              <a:rPr lang="en-US" sz="2000" spc="46">
                <a:solidFill>
                  <a:srgbClr val="FFFFFF"/>
                </a:solidFill>
                <a:latin typeface="DM Sans"/>
                <a:ea typeface="DM Sans"/>
                <a:cs typeface="DM Sans"/>
                <a:sym typeface="DM Sans"/>
              </a:rPr>
              <a:t>Verify Employee Earnings &amp; Deductions &amp;Net (salaries, overtime, bonuses, benefits) with finance costing entries which will be shared with finance department.</a:t>
            </a:r>
          </a:p>
          <a:p>
            <a:pPr algn="l">
              <a:lnSpc>
                <a:spcPts val="3220"/>
              </a:lnSpc>
            </a:pPr>
            <a:endParaRPr lang="en-US" sz="2000" spc="46">
              <a:solidFill>
                <a:srgbClr val="FFFFFF"/>
              </a:solidFill>
              <a:latin typeface="DM Sans"/>
              <a:ea typeface="DM Sans"/>
              <a:cs typeface="DM Sans"/>
              <a:sym typeface="DM Sans"/>
            </a:endParaRPr>
          </a:p>
          <a:p>
            <a:pPr marL="431801" lvl="1" indent="-215900" algn="l">
              <a:lnSpc>
                <a:spcPts val="3220"/>
              </a:lnSpc>
              <a:buFont typeface="Arial"/>
              <a:buChar char="•"/>
            </a:pPr>
            <a:r>
              <a:rPr lang="en-US" sz="2000" spc="46">
                <a:solidFill>
                  <a:srgbClr val="FFFFFF"/>
                </a:solidFill>
                <a:latin typeface="DM Sans"/>
                <a:ea typeface="DM Sans"/>
                <a:cs typeface="DM Sans"/>
                <a:sym typeface="DM Sans"/>
              </a:rPr>
              <a:t>Verify monthly net salary from payroll data with bank reconciliation</a:t>
            </a:r>
          </a:p>
          <a:p>
            <a:pPr algn="l">
              <a:lnSpc>
                <a:spcPts val="3220"/>
              </a:lnSpc>
            </a:pPr>
            <a:endParaRPr lang="en-US" sz="2000" spc="46">
              <a:solidFill>
                <a:srgbClr val="FFFFFF"/>
              </a:solidFill>
              <a:latin typeface="DM Sans"/>
              <a:ea typeface="DM Sans"/>
              <a:cs typeface="DM Sans"/>
              <a:sym typeface="DM Sans"/>
            </a:endParaRPr>
          </a:p>
          <a:p>
            <a:pPr marL="431801" lvl="1" indent="-215900" algn="l">
              <a:lnSpc>
                <a:spcPts val="3220"/>
              </a:lnSpc>
              <a:buFont typeface="Arial"/>
              <a:buChar char="•"/>
            </a:pPr>
            <a:r>
              <a:rPr lang="en-US" sz="2000" spc="46">
                <a:solidFill>
                  <a:srgbClr val="FFFFFF"/>
                </a:solidFill>
                <a:latin typeface="DM Sans"/>
                <a:ea typeface="DM Sans"/>
                <a:cs typeface="DM Sans"/>
                <a:sym typeface="DM Sans"/>
              </a:rPr>
              <a:t>Reconcile Bank Transactions with payroll data and finance costing entry.</a:t>
            </a:r>
          </a:p>
          <a:p>
            <a:pPr algn="l">
              <a:lnSpc>
                <a:spcPts val="3220"/>
              </a:lnSpc>
            </a:pPr>
            <a:endParaRPr lang="en-US" sz="2000" spc="46">
              <a:solidFill>
                <a:srgbClr val="FFFFFF"/>
              </a:solidFill>
              <a:latin typeface="DM Sans"/>
              <a:ea typeface="DM Sans"/>
              <a:cs typeface="DM Sans"/>
              <a:sym typeface="DM Sans"/>
            </a:endParaRPr>
          </a:p>
          <a:p>
            <a:pPr marL="431801" lvl="1" indent="-215900" algn="l">
              <a:lnSpc>
                <a:spcPts val="3220"/>
              </a:lnSpc>
              <a:buFont typeface="Arial"/>
              <a:buChar char="•"/>
            </a:pPr>
            <a:r>
              <a:rPr lang="en-US" sz="2000" spc="46">
                <a:solidFill>
                  <a:srgbClr val="FFFFFF"/>
                </a:solidFill>
                <a:latin typeface="DM Sans"/>
                <a:ea typeface="DM Sans"/>
                <a:cs typeface="DM Sans"/>
                <a:sym typeface="DM Sans"/>
              </a:rPr>
              <a:t>Verify costing with bank reconciliation</a:t>
            </a:r>
          </a:p>
          <a:p>
            <a:pPr algn="ctr">
              <a:lnSpc>
                <a:spcPts val="3220"/>
              </a:lnSpc>
            </a:pPr>
            <a:r>
              <a:rPr lang="en-US" sz="2000" spc="46">
                <a:solidFill>
                  <a:srgbClr val="FFFFFF"/>
                </a:solidFill>
                <a:latin typeface="DM Sans"/>
                <a:ea typeface="DM Sans"/>
                <a:cs typeface="DM Sans"/>
                <a:sym typeface="DM Sans"/>
              </a:rPr>
              <a:t>(Sharing cost entries with finance to validate and virtify the bank transaction with costing entries)</a:t>
            </a:r>
          </a:p>
          <a:p>
            <a:pPr algn="ctr">
              <a:lnSpc>
                <a:spcPts val="3220"/>
              </a:lnSpc>
            </a:pPr>
            <a:endParaRPr lang="en-US" sz="2000" spc="46">
              <a:solidFill>
                <a:srgbClr val="FFFFFF"/>
              </a:solidFill>
              <a:latin typeface="DM Sans"/>
              <a:ea typeface="DM Sans"/>
              <a:cs typeface="DM Sans"/>
              <a:sym typeface="DM Sans"/>
            </a:endParaRPr>
          </a:p>
        </p:txBody>
      </p:sp>
      <p:sp>
        <p:nvSpPr>
          <p:cNvPr id="9" name="TextBox 9"/>
          <p:cNvSpPr txBox="1"/>
          <p:nvPr/>
        </p:nvSpPr>
        <p:spPr>
          <a:xfrm>
            <a:off x="8824422" y="1028700"/>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2. PAYROLL REPORTING</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10" name="TextBox 10"/>
          <p:cNvSpPr txBox="1"/>
          <p:nvPr/>
        </p:nvSpPr>
        <p:spPr>
          <a:xfrm>
            <a:off x="8824422" y="2184570"/>
            <a:ext cx="9198042" cy="6921500"/>
          </a:xfrm>
          <a:prstGeom prst="rect">
            <a:avLst/>
          </a:prstGeom>
        </p:spPr>
        <p:txBody>
          <a:bodyPr lIns="0" tIns="0" rIns="0" bIns="0" rtlCol="0" anchor="t">
            <a:spAutoFit/>
          </a:bodyPr>
          <a:lstStyle/>
          <a:p>
            <a:pPr algn="l">
              <a:lnSpc>
                <a:spcPts val="2500"/>
              </a:lnSpc>
            </a:pPr>
            <a:r>
              <a:rPr lang="en-US" sz="2000" b="1" i="1" spc="46">
                <a:solidFill>
                  <a:srgbClr val="FFFFFF"/>
                </a:solidFill>
                <a:latin typeface="DM Sans Bold Italics"/>
                <a:ea typeface="DM Sans Bold Italics"/>
                <a:cs typeface="DM Sans Bold Italics"/>
                <a:sym typeface="DM Sans Bold Italics"/>
              </a:rPr>
              <a:t>Provides insights into payroll expenses, taxes, and compliance.</a:t>
            </a:r>
          </a:p>
          <a:p>
            <a:pPr algn="l">
              <a:lnSpc>
                <a:spcPts val="2500"/>
              </a:lnSpc>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spcBef>
                <a:spcPct val="0"/>
              </a:spcBef>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spcBef>
                <a:spcPct val="0"/>
              </a:spcBef>
            </a:pPr>
            <a:r>
              <a:rPr lang="en-US" sz="2000" spc="46">
                <a:solidFill>
                  <a:srgbClr val="FFFFFF"/>
                </a:solidFill>
                <a:latin typeface="DM Sans"/>
                <a:ea typeface="DM Sans"/>
                <a:cs typeface="DM Sans"/>
                <a:sym typeface="DM Sans"/>
              </a:rPr>
              <a:t>    Key Steps:</a:t>
            </a:r>
          </a:p>
          <a:p>
            <a:pPr algn="just">
              <a:lnSpc>
                <a:spcPts val="2500"/>
              </a:lnSpc>
              <a:spcBef>
                <a:spcPct val="0"/>
              </a:spcBef>
            </a:pPr>
            <a:endParaRPr lang="en-US" sz="2000" spc="46">
              <a:solidFill>
                <a:srgbClr val="FFFFFF"/>
              </a:solidFill>
              <a:latin typeface="DM Sans"/>
              <a:ea typeface="DM Sans"/>
              <a:cs typeface="DM Sans"/>
              <a:sym typeface="DM Sans"/>
            </a:endParaRPr>
          </a:p>
          <a:p>
            <a:pPr marL="431801" lvl="1" indent="-215900" algn="just">
              <a:lnSpc>
                <a:spcPts val="2500"/>
              </a:lnSpc>
              <a:spcBef>
                <a:spcPct val="0"/>
              </a:spcBef>
              <a:buFont typeface="Arial"/>
              <a:buChar char="•"/>
            </a:pPr>
            <a:r>
              <a:rPr lang="en-US" sz="2000" spc="46">
                <a:solidFill>
                  <a:srgbClr val="FFFFFF"/>
                </a:solidFill>
                <a:latin typeface="DM Sans"/>
                <a:ea typeface="DM Sans"/>
                <a:cs typeface="DM Sans"/>
                <a:sym typeface="DM Sans"/>
              </a:rPr>
              <a:t>Payroll summary: Total head count, total earnings, total deduction, current month.  </a:t>
            </a:r>
          </a:p>
          <a:p>
            <a:pPr algn="just">
              <a:lnSpc>
                <a:spcPts val="2500"/>
              </a:lnSpc>
              <a:spcBef>
                <a:spcPct val="0"/>
              </a:spcBef>
            </a:pPr>
            <a:r>
              <a:rPr lang="en-US" sz="2000" spc="46">
                <a:solidFill>
                  <a:srgbClr val="FFFFFF"/>
                </a:solidFill>
                <a:latin typeface="DM Sans"/>
                <a:ea typeface="DM Sans"/>
                <a:cs typeface="DM Sans"/>
                <a:sym typeface="DM Sans"/>
              </a:rPr>
              <a:t> </a:t>
            </a:r>
          </a:p>
          <a:p>
            <a:pPr marL="431801" lvl="1" indent="-215900" algn="just">
              <a:lnSpc>
                <a:spcPts val="2500"/>
              </a:lnSpc>
              <a:spcBef>
                <a:spcPct val="0"/>
              </a:spcBef>
              <a:buFont typeface="Arial"/>
              <a:buChar char="•"/>
            </a:pPr>
            <a:r>
              <a:rPr lang="en-US" sz="2000" spc="46">
                <a:solidFill>
                  <a:srgbClr val="FFFFFF"/>
                </a:solidFill>
                <a:latin typeface="DM Sans"/>
                <a:ea typeface="DM Sans"/>
                <a:cs typeface="DM Sans"/>
                <a:sym typeface="DM Sans"/>
              </a:rPr>
              <a:t>Employee payslip report:  is a detailed, personalized document generated for each employee, summarizing their earnings, deductions, and net salary for a specific pay period. In Oracle ERP, this report can be automated to notify employees via email or the self-service portal, ensuring transparency and compliance.</a:t>
            </a:r>
          </a:p>
          <a:p>
            <a:pPr algn="ctr">
              <a:lnSpc>
                <a:spcPts val="2500"/>
              </a:lnSpc>
              <a:spcBef>
                <a:spcPct val="0"/>
              </a:spcBef>
            </a:pPr>
            <a:endParaRPr lang="en-US" sz="2000" spc="46">
              <a:solidFill>
                <a:srgbClr val="FFFFFF"/>
              </a:solidFill>
              <a:latin typeface="DM Sans"/>
              <a:ea typeface="DM Sans"/>
              <a:cs typeface="DM Sans"/>
              <a:sym typeface="DM Sans"/>
            </a:endParaRPr>
          </a:p>
          <a:p>
            <a:pPr marL="431801" lvl="1" indent="-215900" algn="just">
              <a:lnSpc>
                <a:spcPts val="2500"/>
              </a:lnSpc>
              <a:spcBef>
                <a:spcPct val="0"/>
              </a:spcBef>
              <a:buFont typeface="Arial"/>
              <a:buChar char="•"/>
            </a:pPr>
            <a:r>
              <a:rPr lang="en-US" sz="2000" spc="46">
                <a:solidFill>
                  <a:srgbClr val="FFFFFF"/>
                </a:solidFill>
                <a:latin typeface="DM Sans"/>
                <a:ea typeface="DM Sans"/>
                <a:cs typeface="DM Sans"/>
                <a:sym typeface="DM Sans"/>
              </a:rPr>
              <a:t>deduction report :  Generate reports that show all deductions on payroll shared with finance department to represent every deduction need to be paid to service provider (mobile installation deduction, finance deduction)</a:t>
            </a:r>
          </a:p>
          <a:p>
            <a:pPr algn="ctr">
              <a:lnSpc>
                <a:spcPts val="2500"/>
              </a:lnSpc>
              <a:spcBef>
                <a:spcPct val="0"/>
              </a:spcBef>
            </a:pPr>
            <a:r>
              <a:rPr lang="en-US" sz="2000" spc="46">
                <a:solidFill>
                  <a:srgbClr val="FFFFFF"/>
                </a:solidFill>
                <a:latin typeface="DM Sans"/>
                <a:ea typeface="DM Sans"/>
                <a:cs typeface="DM Sans"/>
                <a:sym typeface="DM Sans"/>
              </a:rPr>
              <a:t> </a:t>
            </a:r>
          </a:p>
          <a:p>
            <a:pPr marL="431801" lvl="1" indent="-215900" algn="just">
              <a:lnSpc>
                <a:spcPts val="2500"/>
              </a:lnSpc>
              <a:spcBef>
                <a:spcPct val="0"/>
              </a:spcBef>
              <a:buFont typeface="Arial"/>
              <a:buChar char="•"/>
            </a:pPr>
            <a:r>
              <a:rPr lang="en-US" sz="2000" spc="46">
                <a:solidFill>
                  <a:srgbClr val="FFFFFF"/>
                </a:solidFill>
                <a:latin typeface="DM Sans"/>
                <a:ea typeface="DM Sans"/>
                <a:cs typeface="DM Sans"/>
                <a:sym typeface="DM Sans"/>
              </a:rPr>
              <a:t>Total liability report : Determine income tax deduction in payroll which give tax reconciliation (tax receipt) to tax porter</a:t>
            </a:r>
          </a:p>
          <a:p>
            <a:pPr algn="ctr">
              <a:lnSpc>
                <a:spcPts val="2500"/>
              </a:lnSpc>
            </a:pPr>
            <a:endParaRPr lang="en-US" sz="2000" spc="46">
              <a:solidFill>
                <a:srgbClr val="FFFFFF"/>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 b="-111"/>
            </a:stretch>
          </a:blipFill>
        </p:spPr>
      </p:sp>
      <p:sp>
        <p:nvSpPr>
          <p:cNvPr id="3" name="Freeform 3"/>
          <p:cNvSpPr/>
          <p:nvPr/>
        </p:nvSpPr>
        <p:spPr>
          <a:xfrm>
            <a:off x="15483959" y="0"/>
            <a:ext cx="2988937" cy="570615"/>
          </a:xfrm>
          <a:custGeom>
            <a:avLst/>
            <a:gdLst/>
            <a:ahLst/>
            <a:cxnLst/>
            <a:rect l="l" t="t" r="r" b="b"/>
            <a:pathLst>
              <a:path w="2988937" h="570615">
                <a:moveTo>
                  <a:pt x="0" y="0"/>
                </a:moveTo>
                <a:lnTo>
                  <a:pt x="2988938" y="0"/>
                </a:lnTo>
                <a:lnTo>
                  <a:pt x="2988938" y="570615"/>
                </a:lnTo>
                <a:lnTo>
                  <a:pt x="0" y="570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544" y="9716385"/>
            <a:ext cx="2988937" cy="570615"/>
          </a:xfrm>
          <a:custGeom>
            <a:avLst/>
            <a:gdLst/>
            <a:ahLst/>
            <a:cxnLst/>
            <a:rect l="l" t="t" r="r" b="b"/>
            <a:pathLst>
              <a:path w="2988937" h="570615">
                <a:moveTo>
                  <a:pt x="0" y="0"/>
                </a:moveTo>
                <a:lnTo>
                  <a:pt x="2988937" y="0"/>
                </a:lnTo>
                <a:lnTo>
                  <a:pt x="2988937" y="570615"/>
                </a:lnTo>
                <a:lnTo>
                  <a:pt x="0" y="5706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944537" y="-2422841"/>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703546" y="1247775"/>
            <a:ext cx="7479792" cy="447675"/>
          </a:xfrm>
          <a:prstGeom prst="rect">
            <a:avLst/>
          </a:prstGeom>
        </p:spPr>
        <p:txBody>
          <a:bodyPr lIns="0" tIns="0" rIns="0" bIns="0" rtlCol="0" anchor="t">
            <a:spAutoFit/>
          </a:bodyPr>
          <a:lstStyle/>
          <a:p>
            <a:pPr marL="0" lvl="0" indent="0" algn="ctr">
              <a:lnSpc>
                <a:spcPts val="3479"/>
              </a:lnSpc>
              <a:spcBef>
                <a:spcPct val="0"/>
              </a:spcBef>
            </a:pPr>
            <a:r>
              <a:rPr lang="en-US" sz="2899" b="1">
                <a:solidFill>
                  <a:srgbClr val="FFFFFF"/>
                </a:solidFill>
                <a:latin typeface="Now Bold"/>
                <a:ea typeface="Now Bold"/>
                <a:cs typeface="Now Bold"/>
                <a:sym typeface="Now Bold"/>
              </a:rPr>
              <a:t>3. CLOSE PAYROLL PERIOD</a:t>
            </a:r>
          </a:p>
        </p:txBody>
      </p:sp>
      <p:sp>
        <p:nvSpPr>
          <p:cNvPr id="7" name="TextBox 7"/>
          <p:cNvSpPr txBox="1"/>
          <p:nvPr/>
        </p:nvSpPr>
        <p:spPr>
          <a:xfrm>
            <a:off x="907675" y="2502342"/>
            <a:ext cx="8094381" cy="5978525"/>
          </a:xfrm>
          <a:prstGeom prst="rect">
            <a:avLst/>
          </a:prstGeom>
        </p:spPr>
        <p:txBody>
          <a:bodyPr lIns="0" tIns="0" rIns="0" bIns="0" rtlCol="0" anchor="t">
            <a:spAutoFit/>
          </a:bodyPr>
          <a:lstStyle/>
          <a:p>
            <a:pPr algn="ctr">
              <a:lnSpc>
                <a:spcPts val="2500"/>
              </a:lnSpc>
            </a:pPr>
            <a:r>
              <a:rPr lang="en-US" sz="2000" b="1" i="1" spc="46">
                <a:solidFill>
                  <a:srgbClr val="FFFFFF"/>
                </a:solidFill>
                <a:latin typeface="DM Sans Bold Italics"/>
                <a:ea typeface="DM Sans Bold Italics"/>
                <a:cs typeface="DM Sans Bold Italics"/>
                <a:sym typeface="DM Sans Bold Italics"/>
              </a:rPr>
              <a:t>Finalizing payroll records and ensuring proper closure.</a:t>
            </a:r>
          </a:p>
          <a:p>
            <a:pPr algn="ctr">
              <a:lnSpc>
                <a:spcPts val="2500"/>
              </a:lnSpc>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spcBef>
                <a:spcPct val="0"/>
              </a:spcBef>
            </a:pPr>
            <a:endParaRPr lang="en-US" sz="2000" b="1" i="1" spc="46">
              <a:solidFill>
                <a:srgbClr val="FFFFFF"/>
              </a:solidFill>
              <a:latin typeface="DM Sans Bold Italics"/>
              <a:ea typeface="DM Sans Bold Italics"/>
              <a:cs typeface="DM Sans Bold Italics"/>
              <a:sym typeface="DM Sans Bold Italics"/>
            </a:endParaRPr>
          </a:p>
          <a:p>
            <a:pPr algn="l">
              <a:lnSpc>
                <a:spcPts val="2500"/>
              </a:lnSpc>
              <a:spcBef>
                <a:spcPct val="0"/>
              </a:spcBef>
            </a:pPr>
            <a:r>
              <a:rPr lang="en-US" sz="2000" spc="46">
                <a:solidFill>
                  <a:srgbClr val="FFFFFF"/>
                </a:solidFill>
                <a:latin typeface="DM Sans"/>
                <a:ea typeface="DM Sans"/>
                <a:cs typeface="DM Sans"/>
                <a:sym typeface="DM Sans"/>
              </a:rPr>
              <a:t>    Key Steps:</a:t>
            </a:r>
          </a:p>
          <a:p>
            <a:pPr algn="l">
              <a:lnSpc>
                <a:spcPts val="2500"/>
              </a:lnSpc>
              <a:spcBef>
                <a:spcPct val="0"/>
              </a:spcBef>
            </a:pPr>
            <a:endParaRPr lang="en-US" sz="2000" spc="46">
              <a:solidFill>
                <a:srgbClr val="FFFFFF"/>
              </a:solidFill>
              <a:latin typeface="DM Sans"/>
              <a:ea typeface="DM Sans"/>
              <a:cs typeface="DM Sans"/>
              <a:sym typeface="DM Sans"/>
            </a:endParaRPr>
          </a:p>
          <a:p>
            <a:pPr marL="431801" lvl="1" indent="-215900" algn="l">
              <a:lnSpc>
                <a:spcPts val="2500"/>
              </a:lnSpc>
              <a:spcBef>
                <a:spcPct val="0"/>
              </a:spcBef>
              <a:buFont typeface="Arial"/>
              <a:buChar char="•"/>
            </a:pPr>
            <a:r>
              <a:rPr lang="en-US" sz="2000" spc="46">
                <a:solidFill>
                  <a:srgbClr val="FFFFFF"/>
                </a:solidFill>
                <a:latin typeface="DM Sans"/>
                <a:ea typeface="DM Sans"/>
                <a:cs typeface="DM Sans"/>
                <a:sym typeface="DM Sans"/>
              </a:rPr>
              <a:t>Lock Payroll Records (prevent unauthorized changes).Review Final Payroll Reports (confirm data accuracy).</a:t>
            </a:r>
          </a:p>
          <a:p>
            <a:pPr algn="l">
              <a:lnSpc>
                <a:spcPts val="2500"/>
              </a:lnSpc>
              <a:spcBef>
                <a:spcPct val="0"/>
              </a:spcBef>
            </a:pPr>
            <a:endParaRPr lang="en-US" sz="2000" spc="46">
              <a:solidFill>
                <a:srgbClr val="FFFFFF"/>
              </a:solidFill>
              <a:latin typeface="DM Sans"/>
              <a:ea typeface="DM Sans"/>
              <a:cs typeface="DM Sans"/>
              <a:sym typeface="DM Sans"/>
            </a:endParaRPr>
          </a:p>
          <a:p>
            <a:pPr marL="431801" lvl="1" indent="-215900" algn="l">
              <a:lnSpc>
                <a:spcPts val="2500"/>
              </a:lnSpc>
              <a:spcBef>
                <a:spcPct val="0"/>
              </a:spcBef>
              <a:buFont typeface="Arial"/>
              <a:buChar char="•"/>
            </a:pPr>
            <a:r>
              <a:rPr lang="en-US" sz="2000" spc="46">
                <a:solidFill>
                  <a:srgbClr val="FFFFFF"/>
                </a:solidFill>
                <a:latin typeface="DM Sans"/>
                <a:ea typeface="DM Sans"/>
                <a:cs typeface="DM Sans"/>
                <a:sym typeface="DM Sans"/>
              </a:rPr>
              <a:t>Submit Taxes &amp; Deductions (pay liabilities and contributions)</a:t>
            </a:r>
          </a:p>
          <a:p>
            <a:pPr algn="l">
              <a:lnSpc>
                <a:spcPts val="2500"/>
              </a:lnSpc>
              <a:spcBef>
                <a:spcPct val="0"/>
              </a:spcBef>
            </a:pPr>
            <a:endParaRPr lang="en-US" sz="2000" spc="46">
              <a:solidFill>
                <a:srgbClr val="FFFFFF"/>
              </a:solidFill>
              <a:latin typeface="DM Sans"/>
              <a:ea typeface="DM Sans"/>
              <a:cs typeface="DM Sans"/>
              <a:sym typeface="DM Sans"/>
            </a:endParaRPr>
          </a:p>
          <a:p>
            <a:pPr marL="431801" lvl="1" indent="-215900" algn="l">
              <a:lnSpc>
                <a:spcPts val="2500"/>
              </a:lnSpc>
              <a:spcBef>
                <a:spcPct val="0"/>
              </a:spcBef>
              <a:buFont typeface="Arial"/>
              <a:buChar char="•"/>
            </a:pPr>
            <a:r>
              <a:rPr lang="en-US" sz="2000" spc="46">
                <a:solidFill>
                  <a:srgbClr val="FFFFFF"/>
                </a:solidFill>
                <a:latin typeface="DM Sans"/>
                <a:ea typeface="DM Sans"/>
                <a:cs typeface="DM Sans"/>
                <a:sym typeface="DM Sans"/>
              </a:rPr>
              <a:t>Finalize payroll for the period and ensure all payroll transactions are posted to the General Ledger.</a:t>
            </a:r>
          </a:p>
          <a:p>
            <a:pPr algn="l">
              <a:lnSpc>
                <a:spcPts val="2500"/>
              </a:lnSpc>
              <a:spcBef>
                <a:spcPct val="0"/>
              </a:spcBef>
            </a:pPr>
            <a:endParaRPr lang="en-US" sz="2000" spc="46">
              <a:solidFill>
                <a:srgbClr val="FFFFFF"/>
              </a:solidFill>
              <a:latin typeface="DM Sans"/>
              <a:ea typeface="DM Sans"/>
              <a:cs typeface="DM Sans"/>
              <a:sym typeface="DM Sans"/>
            </a:endParaRPr>
          </a:p>
          <a:p>
            <a:pPr algn="l">
              <a:lnSpc>
                <a:spcPts val="2500"/>
              </a:lnSpc>
              <a:spcBef>
                <a:spcPct val="0"/>
              </a:spcBef>
            </a:pPr>
            <a:endParaRPr lang="en-US" sz="2000" spc="46">
              <a:solidFill>
                <a:srgbClr val="FFFFFF"/>
              </a:solidFill>
              <a:latin typeface="DM Sans"/>
              <a:ea typeface="DM Sans"/>
              <a:cs typeface="DM Sans"/>
              <a:sym typeface="DM Sans"/>
            </a:endParaRPr>
          </a:p>
          <a:p>
            <a:pPr algn="l">
              <a:lnSpc>
                <a:spcPts val="2500"/>
              </a:lnSpc>
              <a:spcBef>
                <a:spcPct val="0"/>
              </a:spcBef>
            </a:pPr>
            <a:endParaRPr lang="en-US" sz="2000" spc="46">
              <a:solidFill>
                <a:srgbClr val="FFFFFF"/>
              </a:solidFill>
              <a:latin typeface="DM Sans"/>
              <a:ea typeface="DM Sans"/>
              <a:cs typeface="DM Sans"/>
              <a:sym typeface="DM Sans"/>
            </a:endParaRPr>
          </a:p>
          <a:p>
            <a:pPr algn="l">
              <a:lnSpc>
                <a:spcPts val="2500"/>
              </a:lnSpc>
              <a:spcBef>
                <a:spcPct val="0"/>
              </a:spcBef>
            </a:pPr>
            <a:endParaRPr lang="en-US" sz="2000" spc="46">
              <a:solidFill>
                <a:srgbClr val="FFFFFF"/>
              </a:solidFill>
              <a:latin typeface="DM Sans"/>
              <a:ea typeface="DM Sans"/>
              <a:cs typeface="DM Sans"/>
              <a:sym typeface="DM Sans"/>
            </a:endParaRPr>
          </a:p>
          <a:p>
            <a:pPr algn="l">
              <a:lnSpc>
                <a:spcPts val="2500"/>
              </a:lnSpc>
              <a:spcBef>
                <a:spcPct val="0"/>
              </a:spcBef>
            </a:pPr>
            <a:endParaRPr lang="en-US" sz="2000" spc="46">
              <a:solidFill>
                <a:srgbClr val="FFFFFF"/>
              </a:solidFill>
              <a:latin typeface="DM Sans"/>
              <a:ea typeface="DM Sans"/>
              <a:cs typeface="DM Sans"/>
              <a:sym typeface="DM Sans"/>
            </a:endParaRPr>
          </a:p>
          <a:p>
            <a:pPr algn="l">
              <a:lnSpc>
                <a:spcPts val="2500"/>
              </a:lnSpc>
            </a:pPr>
            <a:endParaRPr lang="en-US" sz="2000" spc="46">
              <a:solidFill>
                <a:srgbClr val="FFFFFF"/>
              </a:solidFill>
              <a:latin typeface="DM Sans"/>
              <a:ea typeface="DM Sans"/>
              <a:cs typeface="DM Sans"/>
              <a:sym typeface="DM Sans"/>
            </a:endParaRPr>
          </a:p>
        </p:txBody>
      </p:sp>
      <p:sp>
        <p:nvSpPr>
          <p:cNvPr id="8" name="TextBox 8"/>
          <p:cNvSpPr txBox="1"/>
          <p:nvPr/>
        </p:nvSpPr>
        <p:spPr>
          <a:xfrm>
            <a:off x="9779508" y="1028700"/>
            <a:ext cx="7479792" cy="885825"/>
          </a:xfrm>
          <a:prstGeom prst="rect">
            <a:avLst/>
          </a:prstGeom>
        </p:spPr>
        <p:txBody>
          <a:bodyPr lIns="0" tIns="0" rIns="0" bIns="0" rtlCol="0" anchor="t">
            <a:spAutoFit/>
          </a:bodyPr>
          <a:lstStyle/>
          <a:p>
            <a:pPr algn="ctr">
              <a:lnSpc>
                <a:spcPts val="3479"/>
              </a:lnSpc>
            </a:pPr>
            <a:r>
              <a:rPr lang="en-US" sz="2899" b="1">
                <a:solidFill>
                  <a:srgbClr val="FFFFFF"/>
                </a:solidFill>
                <a:latin typeface="Now Bold"/>
                <a:ea typeface="Now Bold"/>
                <a:cs typeface="Now Bold"/>
                <a:sym typeface="Now Bold"/>
              </a:rPr>
              <a:t>4. AUDIT &amp; COMPLIANCE</a:t>
            </a:r>
          </a:p>
          <a:p>
            <a:pPr marL="0" lvl="0" indent="0" algn="ctr">
              <a:lnSpc>
                <a:spcPts val="3479"/>
              </a:lnSpc>
              <a:spcBef>
                <a:spcPct val="0"/>
              </a:spcBef>
            </a:pPr>
            <a:endParaRPr lang="en-US" sz="2899" b="1">
              <a:solidFill>
                <a:srgbClr val="FFFFFF"/>
              </a:solidFill>
              <a:latin typeface="Now Bold"/>
              <a:ea typeface="Now Bold"/>
              <a:cs typeface="Now Bold"/>
              <a:sym typeface="Now Bold"/>
            </a:endParaRPr>
          </a:p>
        </p:txBody>
      </p:sp>
      <p:sp>
        <p:nvSpPr>
          <p:cNvPr id="9" name="TextBox 9"/>
          <p:cNvSpPr txBox="1"/>
          <p:nvPr/>
        </p:nvSpPr>
        <p:spPr>
          <a:xfrm>
            <a:off x="9917686" y="2511867"/>
            <a:ext cx="8094381" cy="6473317"/>
          </a:xfrm>
          <a:prstGeom prst="rect">
            <a:avLst/>
          </a:prstGeom>
        </p:spPr>
        <p:txBody>
          <a:bodyPr lIns="0" tIns="0" rIns="0" bIns="0" rtlCol="0" anchor="t">
            <a:spAutoFit/>
          </a:bodyPr>
          <a:lstStyle/>
          <a:p>
            <a:pPr algn="ctr">
              <a:lnSpc>
                <a:spcPts val="2599"/>
              </a:lnSpc>
            </a:pPr>
            <a:r>
              <a:rPr lang="en-US" sz="2079" b="1" i="1" spc="47">
                <a:solidFill>
                  <a:srgbClr val="FFFFFF"/>
                </a:solidFill>
                <a:latin typeface="DM Sans Bold Italics"/>
                <a:ea typeface="DM Sans Bold Italics"/>
                <a:cs typeface="DM Sans Bold Italics"/>
                <a:sym typeface="DM Sans Bold Italics"/>
              </a:rPr>
              <a:t>Regular audits ensure accuracy and maintain compliance.</a:t>
            </a:r>
          </a:p>
          <a:p>
            <a:pPr algn="l">
              <a:lnSpc>
                <a:spcPts val="2599"/>
              </a:lnSpc>
              <a:spcBef>
                <a:spcPct val="0"/>
              </a:spcBef>
            </a:pPr>
            <a:endParaRPr lang="en-US" sz="2079" b="1" i="1" spc="47">
              <a:solidFill>
                <a:srgbClr val="FFFFFF"/>
              </a:solidFill>
              <a:latin typeface="DM Sans Bold Italics"/>
              <a:ea typeface="DM Sans Bold Italics"/>
              <a:cs typeface="DM Sans Bold Italics"/>
              <a:sym typeface="DM Sans Bold Italics"/>
            </a:endParaRPr>
          </a:p>
          <a:p>
            <a:pPr algn="just">
              <a:lnSpc>
                <a:spcPts val="2599"/>
              </a:lnSpc>
              <a:spcBef>
                <a:spcPct val="0"/>
              </a:spcBef>
            </a:pPr>
            <a:r>
              <a:rPr lang="en-US" sz="2079" spc="47">
                <a:solidFill>
                  <a:srgbClr val="FFFFFF"/>
                </a:solidFill>
                <a:latin typeface="DM Sans"/>
                <a:ea typeface="DM Sans"/>
                <a:cs typeface="DM Sans"/>
                <a:sym typeface="DM Sans"/>
              </a:rPr>
              <a:t>    Payroll Audit Checklist:</a:t>
            </a:r>
          </a:p>
          <a:p>
            <a:pPr algn="just">
              <a:lnSpc>
                <a:spcPts val="2599"/>
              </a:lnSpc>
              <a:spcBef>
                <a:spcPct val="0"/>
              </a:spcBef>
            </a:pPr>
            <a:endParaRPr lang="en-US" sz="2079" spc="47">
              <a:solidFill>
                <a:srgbClr val="FFFFFF"/>
              </a:solidFill>
              <a:latin typeface="DM Sans"/>
              <a:ea typeface="DM Sans"/>
              <a:cs typeface="DM Sans"/>
              <a:sym typeface="DM Sans"/>
            </a:endParaRPr>
          </a:p>
          <a:p>
            <a:pPr marL="449071" lvl="1" indent="-224536" algn="just">
              <a:lnSpc>
                <a:spcPts val="2599"/>
              </a:lnSpc>
              <a:spcBef>
                <a:spcPct val="0"/>
              </a:spcBef>
              <a:buFont typeface="Arial"/>
              <a:buChar char="•"/>
            </a:pPr>
            <a:r>
              <a:rPr lang="en-US" sz="2079" spc="47">
                <a:solidFill>
                  <a:srgbClr val="FFFFFF"/>
                </a:solidFill>
                <a:latin typeface="DM Sans"/>
                <a:ea typeface="DM Sans"/>
                <a:cs typeface="DM Sans"/>
                <a:sym typeface="DM Sans"/>
              </a:rPr>
              <a:t>Review Tax Filings &amp; Payments (timely and accurate submissions). </a:t>
            </a:r>
          </a:p>
          <a:p>
            <a:pPr algn="just">
              <a:lnSpc>
                <a:spcPts val="2599"/>
              </a:lnSpc>
              <a:spcBef>
                <a:spcPct val="0"/>
              </a:spcBef>
            </a:pPr>
            <a:endParaRPr lang="en-US" sz="2079" spc="47">
              <a:solidFill>
                <a:srgbClr val="FFFFFF"/>
              </a:solidFill>
              <a:latin typeface="DM Sans"/>
              <a:ea typeface="DM Sans"/>
              <a:cs typeface="DM Sans"/>
              <a:sym typeface="DM Sans"/>
            </a:endParaRPr>
          </a:p>
          <a:p>
            <a:pPr marL="449071" lvl="1" indent="-224536" algn="just">
              <a:lnSpc>
                <a:spcPts val="2599"/>
              </a:lnSpc>
              <a:spcBef>
                <a:spcPct val="0"/>
              </a:spcBef>
              <a:buFont typeface="Arial"/>
              <a:buChar char="•"/>
            </a:pPr>
            <a:r>
              <a:rPr lang="en-US" sz="2079" spc="47">
                <a:solidFill>
                  <a:srgbClr val="FFFFFF"/>
                </a:solidFill>
                <a:latin typeface="DM Sans"/>
                <a:ea typeface="DM Sans"/>
                <a:cs typeface="DM Sans"/>
                <a:sym typeface="DM Sans"/>
              </a:rPr>
              <a:t>Ensure Labor Law Compliance (minimum salary, overtime, tax laws). </a:t>
            </a:r>
          </a:p>
          <a:p>
            <a:pPr algn="just">
              <a:lnSpc>
                <a:spcPts val="2599"/>
              </a:lnSpc>
              <a:spcBef>
                <a:spcPct val="0"/>
              </a:spcBef>
            </a:pPr>
            <a:endParaRPr lang="en-US" sz="2079" spc="47">
              <a:solidFill>
                <a:srgbClr val="FFFFFF"/>
              </a:solidFill>
              <a:latin typeface="DM Sans"/>
              <a:ea typeface="DM Sans"/>
              <a:cs typeface="DM Sans"/>
              <a:sym typeface="DM Sans"/>
            </a:endParaRPr>
          </a:p>
          <a:p>
            <a:pPr marL="449071" lvl="1" indent="-224536" algn="just">
              <a:lnSpc>
                <a:spcPts val="2599"/>
              </a:lnSpc>
              <a:spcBef>
                <a:spcPct val="0"/>
              </a:spcBef>
              <a:buFont typeface="Arial"/>
              <a:buChar char="•"/>
            </a:pPr>
            <a:r>
              <a:rPr lang="en-US" sz="2079" spc="47">
                <a:solidFill>
                  <a:srgbClr val="FFFFFF"/>
                </a:solidFill>
                <a:latin typeface="DM Sans"/>
                <a:ea typeface="DM Sans"/>
                <a:cs typeface="DM Sans"/>
                <a:sym typeface="DM Sans"/>
              </a:rPr>
              <a:t>Maintain Payroll Documentation (records for audits &amp; legal purposes)</a:t>
            </a:r>
          </a:p>
          <a:p>
            <a:pPr algn="just">
              <a:lnSpc>
                <a:spcPts val="2599"/>
              </a:lnSpc>
              <a:spcBef>
                <a:spcPct val="0"/>
              </a:spcBef>
            </a:pPr>
            <a:endParaRPr lang="en-US" sz="2079" spc="47">
              <a:solidFill>
                <a:srgbClr val="FFFFFF"/>
              </a:solidFill>
              <a:latin typeface="DM Sans"/>
              <a:ea typeface="DM Sans"/>
              <a:cs typeface="DM Sans"/>
              <a:sym typeface="DM Sans"/>
            </a:endParaRPr>
          </a:p>
          <a:p>
            <a:pPr marL="449071" lvl="1" indent="-224536" algn="just">
              <a:lnSpc>
                <a:spcPts val="2599"/>
              </a:lnSpc>
              <a:spcBef>
                <a:spcPct val="0"/>
              </a:spcBef>
              <a:buFont typeface="Arial"/>
              <a:buChar char="•"/>
            </a:pPr>
            <a:r>
              <a:rPr lang="en-US" sz="2079" spc="47">
                <a:solidFill>
                  <a:srgbClr val="FFFFFF"/>
                </a:solidFill>
                <a:latin typeface="DM Sans"/>
                <a:ea typeface="DM Sans"/>
                <a:cs typeface="DM Sans"/>
                <a:sym typeface="DM Sans"/>
              </a:rPr>
              <a:t>Conduct an internal audit to ensure payroll compliance with company policies and local tax regulations.</a:t>
            </a:r>
          </a:p>
          <a:p>
            <a:pPr algn="just">
              <a:lnSpc>
                <a:spcPts val="2599"/>
              </a:lnSpc>
            </a:pPr>
            <a:endParaRPr lang="en-US" sz="2079" spc="47">
              <a:solidFill>
                <a:srgbClr val="FFFFFF"/>
              </a:solidFill>
              <a:latin typeface="DM Sans"/>
              <a:ea typeface="DM Sans"/>
              <a:cs typeface="DM Sans"/>
              <a:sym typeface="DM Sans"/>
            </a:endParaRPr>
          </a:p>
          <a:p>
            <a:pPr marL="449071" lvl="1" indent="-224536" algn="just">
              <a:lnSpc>
                <a:spcPts val="2599"/>
              </a:lnSpc>
              <a:buFont typeface="Arial"/>
              <a:buChar char="•"/>
            </a:pPr>
            <a:r>
              <a:rPr lang="en-US" sz="2079" spc="47">
                <a:solidFill>
                  <a:srgbClr val="FFFFFF"/>
                </a:solidFill>
                <a:latin typeface="DM Sans"/>
                <a:ea typeface="DM Sans"/>
                <a:cs typeface="DM Sans"/>
                <a:sym typeface="DM Sans"/>
              </a:rPr>
              <a:t>Address any discrepancies found during the audit process and make sure to be covered of any upcoming audit for this.</a:t>
            </a:r>
          </a:p>
          <a:p>
            <a:pPr algn="just">
              <a:lnSpc>
                <a:spcPts val="2599"/>
              </a:lnSpc>
            </a:pPr>
            <a:endParaRPr lang="en-US" sz="2079" spc="47">
              <a:solidFill>
                <a:srgbClr val="FFFFFF"/>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15599" y="1798314"/>
            <a:ext cx="15543701" cy="7728972"/>
          </a:xfrm>
          <a:prstGeom prst="rect">
            <a:avLst/>
          </a:prstGeom>
        </p:spPr>
        <p:txBody>
          <a:bodyPr lIns="0" tIns="0" rIns="0" bIns="0" rtlCol="0" anchor="t">
            <a:spAutoFit/>
          </a:bodyPr>
          <a:lstStyle/>
          <a:p>
            <a:pPr algn="l">
              <a:lnSpc>
                <a:spcPts val="5699"/>
              </a:lnSpc>
            </a:pPr>
            <a:r>
              <a:rPr lang="en-US" sz="2279">
                <a:solidFill>
                  <a:srgbClr val="FFFFFF"/>
                </a:solidFill>
                <a:latin typeface="DM Sans"/>
                <a:ea typeface="DM Sans"/>
                <a:cs typeface="DM Sans"/>
                <a:sym typeface="DM Sans"/>
              </a:rPr>
              <a:t>               </a:t>
            </a:r>
          </a:p>
          <a:p>
            <a:pPr algn="l">
              <a:lnSpc>
                <a:spcPts val="5699"/>
              </a:lnSpc>
            </a:pPr>
            <a:r>
              <a:rPr lang="en-US" sz="2279">
                <a:solidFill>
                  <a:srgbClr val="FFFFFF"/>
                </a:solidFill>
                <a:latin typeface="DM Sans"/>
                <a:ea typeface="DM Sans"/>
                <a:cs typeface="DM Sans"/>
                <a:sym typeface="DM Sans"/>
              </a:rPr>
              <a:t>    This project successfully delivered three key outcomes:</a:t>
            </a:r>
          </a:p>
          <a:p>
            <a:pPr algn="l">
              <a:lnSpc>
                <a:spcPts val="5699"/>
              </a:lnSpc>
            </a:pPr>
            <a:r>
              <a:rPr lang="en-US" sz="2279">
                <a:solidFill>
                  <a:srgbClr val="FFFFFF"/>
                </a:solidFill>
                <a:latin typeface="DM Sans"/>
                <a:ea typeface="DM Sans"/>
                <a:cs typeface="DM Sans"/>
                <a:sym typeface="DM Sans"/>
              </a:rPr>
              <a:t>                   1. Seamless Payroll Setup</a:t>
            </a:r>
          </a:p>
          <a:p>
            <a:pPr algn="l">
              <a:lnSpc>
                <a:spcPts val="5699"/>
              </a:lnSpc>
            </a:pPr>
            <a:r>
              <a:rPr lang="en-US" sz="2279">
                <a:solidFill>
                  <a:srgbClr val="FFFFFF"/>
                </a:solidFill>
                <a:latin typeface="DM Sans"/>
                <a:ea typeface="DM Sans"/>
                <a:cs typeface="DM Sans"/>
                <a:sym typeface="DM Sans"/>
              </a:rPr>
              <a:t>                   2. Efficient Execution</a:t>
            </a:r>
          </a:p>
          <a:p>
            <a:pPr algn="l">
              <a:lnSpc>
                <a:spcPts val="5699"/>
              </a:lnSpc>
            </a:pPr>
            <a:r>
              <a:rPr lang="en-US" sz="2279">
                <a:solidFill>
                  <a:srgbClr val="FFFFFF"/>
                </a:solidFill>
                <a:latin typeface="DM Sans"/>
                <a:ea typeface="DM Sans"/>
                <a:cs typeface="DM Sans"/>
                <a:sym typeface="DM Sans"/>
              </a:rPr>
              <a:t>                   3. Compliance Assurance</a:t>
            </a:r>
          </a:p>
          <a:p>
            <a:pPr algn="l">
              <a:lnSpc>
                <a:spcPts val="5699"/>
              </a:lnSpc>
            </a:pPr>
            <a:endParaRPr lang="en-US" sz="2279">
              <a:solidFill>
                <a:srgbClr val="FFFFFF"/>
              </a:solidFill>
              <a:latin typeface="DM Sans"/>
              <a:ea typeface="DM Sans"/>
              <a:cs typeface="DM Sans"/>
              <a:sym typeface="DM Sans"/>
            </a:endParaRPr>
          </a:p>
          <a:p>
            <a:pPr algn="ctr">
              <a:lnSpc>
                <a:spcPts val="5699"/>
              </a:lnSpc>
            </a:pPr>
            <a:r>
              <a:rPr lang="en-US" sz="2279">
                <a:solidFill>
                  <a:srgbClr val="FFFFFF"/>
                </a:solidFill>
                <a:latin typeface="DM Sans"/>
                <a:ea typeface="DM Sans"/>
                <a:cs typeface="DM Sans"/>
                <a:sym typeface="DM Sans"/>
              </a:rPr>
              <a:t>By automating workflows and eliminating manual errors, Oracle ERP Payroll ensures timely, accurate payments while adhering to legal standards. The result? A streamlined, scalable payroll system that boosts operational efficiency and fosters employee trust. </a:t>
            </a:r>
          </a:p>
          <a:p>
            <a:pPr algn="ctr">
              <a:lnSpc>
                <a:spcPts val="5134"/>
              </a:lnSpc>
            </a:pPr>
            <a:endParaRPr lang="en-US" sz="2279">
              <a:solidFill>
                <a:srgbClr val="FFFFFF"/>
              </a:solidFill>
              <a:latin typeface="DM Sans"/>
              <a:ea typeface="DM Sans"/>
              <a:cs typeface="DM Sans"/>
              <a:sym typeface="DM Sans"/>
            </a:endParaRPr>
          </a:p>
          <a:p>
            <a:pPr algn="ctr">
              <a:lnSpc>
                <a:spcPts val="5134"/>
              </a:lnSpc>
            </a:pPr>
            <a:endParaRPr lang="en-US" sz="2279">
              <a:solidFill>
                <a:srgbClr val="FFFFFF"/>
              </a:solidFill>
              <a:latin typeface="DM Sans"/>
              <a:ea typeface="DM Sans"/>
              <a:cs typeface="DM Sans"/>
              <a:sym typeface="DM Sans"/>
            </a:endParaRPr>
          </a:p>
        </p:txBody>
      </p:sp>
      <p:sp>
        <p:nvSpPr>
          <p:cNvPr id="4" name="Freeform 4"/>
          <p:cNvSpPr/>
          <p:nvPr/>
        </p:nvSpPr>
        <p:spPr>
          <a:xfrm>
            <a:off x="-3667531" y="7097009"/>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310768" y="1198616"/>
            <a:ext cx="10522024" cy="523875"/>
          </a:xfrm>
          <a:prstGeom prst="rect">
            <a:avLst/>
          </a:prstGeom>
        </p:spPr>
        <p:txBody>
          <a:bodyPr lIns="0" tIns="0" rIns="0" bIns="0" rtlCol="0" anchor="t">
            <a:spAutoFit/>
          </a:bodyPr>
          <a:lstStyle/>
          <a:p>
            <a:pPr marL="0" lvl="0" indent="0" algn="ctr">
              <a:lnSpc>
                <a:spcPts val="4199"/>
              </a:lnSpc>
              <a:spcBef>
                <a:spcPct val="0"/>
              </a:spcBef>
            </a:pPr>
            <a:r>
              <a:rPr lang="en-US" sz="3499" b="1">
                <a:solidFill>
                  <a:srgbClr val="FFFFFF"/>
                </a:solidFill>
                <a:latin typeface="Now Bold"/>
                <a:ea typeface="Now Bold"/>
                <a:cs typeface="Now Bold"/>
                <a:sym typeface="Now Bold"/>
              </a:rPr>
              <a:t>CONCLUSION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dc:title>
  <cp:lastModifiedBy>Aya Ebrahim Mohamed Sleem</cp:lastModifiedBy>
  <cp:revision>2</cp:revision>
  <dcterms:created xsi:type="dcterms:W3CDTF">2006-08-16T00:00:00Z</dcterms:created>
  <dcterms:modified xsi:type="dcterms:W3CDTF">2025-04-13T17:30:09Z</dcterms:modified>
  <dc:identifier>DAGYuuSbXJ0</dc:identifier>
</cp:coreProperties>
</file>